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57" r:id="rId1"/>
  </p:sldMasterIdLst>
  <p:notesMasterIdLst>
    <p:notesMasterId r:id="rId94"/>
  </p:notesMasterIdLst>
  <p:handoutMasterIdLst>
    <p:handoutMasterId r:id="rId95"/>
  </p:handoutMasterIdLst>
  <p:sldIdLst>
    <p:sldId id="1351" r:id="rId2"/>
    <p:sldId id="1352" r:id="rId3"/>
    <p:sldId id="1353" r:id="rId4"/>
    <p:sldId id="1354" r:id="rId5"/>
    <p:sldId id="1355" r:id="rId6"/>
    <p:sldId id="1356" r:id="rId7"/>
    <p:sldId id="1357" r:id="rId8"/>
    <p:sldId id="1358" r:id="rId9"/>
    <p:sldId id="1359" r:id="rId10"/>
    <p:sldId id="1399" r:id="rId11"/>
    <p:sldId id="1398" r:id="rId12"/>
    <p:sldId id="1361" r:id="rId13"/>
    <p:sldId id="1362" r:id="rId14"/>
    <p:sldId id="1363" r:id="rId15"/>
    <p:sldId id="1364" r:id="rId16"/>
    <p:sldId id="1365" r:id="rId17"/>
    <p:sldId id="1366" r:id="rId18"/>
    <p:sldId id="1367" r:id="rId19"/>
    <p:sldId id="1368" r:id="rId20"/>
    <p:sldId id="1420" r:id="rId21"/>
    <p:sldId id="1419" r:id="rId22"/>
    <p:sldId id="1418" r:id="rId23"/>
    <p:sldId id="1372" r:id="rId24"/>
    <p:sldId id="1374" r:id="rId25"/>
    <p:sldId id="1375" r:id="rId26"/>
    <p:sldId id="1376" r:id="rId27"/>
    <p:sldId id="1378" r:id="rId28"/>
    <p:sldId id="1421" r:id="rId29"/>
    <p:sldId id="1377" r:id="rId30"/>
    <p:sldId id="1400" r:id="rId31"/>
    <p:sldId id="1422" r:id="rId32"/>
    <p:sldId id="1425" r:id="rId33"/>
    <p:sldId id="1424" r:id="rId34"/>
    <p:sldId id="1404" r:id="rId35"/>
    <p:sldId id="1426" r:id="rId36"/>
    <p:sldId id="1461" r:id="rId37"/>
    <p:sldId id="1405" r:id="rId38"/>
    <p:sldId id="1409" r:id="rId39"/>
    <p:sldId id="1410" r:id="rId40"/>
    <p:sldId id="1427" r:id="rId41"/>
    <p:sldId id="1431" r:id="rId42"/>
    <p:sldId id="1429" r:id="rId43"/>
    <p:sldId id="1413" r:id="rId44"/>
    <p:sldId id="1415" r:id="rId45"/>
    <p:sldId id="1416" r:id="rId46"/>
    <p:sldId id="1477" r:id="rId47"/>
    <p:sldId id="1476" r:id="rId48"/>
    <p:sldId id="1417" r:id="rId49"/>
    <p:sldId id="1475" r:id="rId50"/>
    <p:sldId id="1432" r:id="rId51"/>
    <p:sldId id="1433" r:id="rId52"/>
    <p:sldId id="1434" r:id="rId53"/>
    <p:sldId id="1435" r:id="rId54"/>
    <p:sldId id="1451" r:id="rId55"/>
    <p:sldId id="1436" r:id="rId56"/>
    <p:sldId id="1437" r:id="rId57"/>
    <p:sldId id="1439" r:id="rId58"/>
    <p:sldId id="1440" r:id="rId59"/>
    <p:sldId id="1441" r:id="rId60"/>
    <p:sldId id="1450" r:id="rId61"/>
    <p:sldId id="1448" r:id="rId62"/>
    <p:sldId id="1449" r:id="rId63"/>
    <p:sldId id="1478" r:id="rId64"/>
    <p:sldId id="1479" r:id="rId65"/>
    <p:sldId id="1447" r:id="rId66"/>
    <p:sldId id="1446" r:id="rId67"/>
    <p:sldId id="1460" r:id="rId68"/>
    <p:sldId id="1397" r:id="rId69"/>
    <p:sldId id="1442" r:id="rId70"/>
    <p:sldId id="1443" r:id="rId71"/>
    <p:sldId id="1444" r:id="rId72"/>
    <p:sldId id="1452" r:id="rId73"/>
    <p:sldId id="1453" r:id="rId74"/>
    <p:sldId id="1454" r:id="rId75"/>
    <p:sldId id="1455" r:id="rId76"/>
    <p:sldId id="1456" r:id="rId77"/>
    <p:sldId id="1457" r:id="rId78"/>
    <p:sldId id="1458" r:id="rId79"/>
    <p:sldId id="1459" r:id="rId80"/>
    <p:sldId id="1462" r:id="rId81"/>
    <p:sldId id="1463" r:id="rId82"/>
    <p:sldId id="1464" r:id="rId83"/>
    <p:sldId id="1465" r:id="rId84"/>
    <p:sldId id="1466" r:id="rId85"/>
    <p:sldId id="1467" r:id="rId86"/>
    <p:sldId id="1468" r:id="rId87"/>
    <p:sldId id="1469" r:id="rId88"/>
    <p:sldId id="1470" r:id="rId89"/>
    <p:sldId id="1471" r:id="rId90"/>
    <p:sldId id="1472" r:id="rId91"/>
    <p:sldId id="1473" r:id="rId92"/>
    <p:sldId id="1474" r:id="rId93"/>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96ECB9D2-E5AD-4888-B646-BBD68F9D942D}">
          <p14:sldIdLst>
            <p14:sldId id="1351"/>
            <p14:sldId id="1352"/>
            <p14:sldId id="1353"/>
            <p14:sldId id="1354"/>
            <p14:sldId id="1355"/>
            <p14:sldId id="1356"/>
            <p14:sldId id="1357"/>
            <p14:sldId id="1358"/>
            <p14:sldId id="1359"/>
            <p14:sldId id="1399"/>
            <p14:sldId id="1398"/>
            <p14:sldId id="1361"/>
            <p14:sldId id="1362"/>
            <p14:sldId id="1363"/>
            <p14:sldId id="1364"/>
            <p14:sldId id="1365"/>
            <p14:sldId id="1366"/>
            <p14:sldId id="1367"/>
            <p14:sldId id="1368"/>
            <p14:sldId id="1420"/>
            <p14:sldId id="1419"/>
            <p14:sldId id="1418"/>
            <p14:sldId id="1372"/>
            <p14:sldId id="1374"/>
            <p14:sldId id="1375"/>
            <p14:sldId id="1376"/>
            <p14:sldId id="1378"/>
            <p14:sldId id="1421"/>
            <p14:sldId id="1377"/>
            <p14:sldId id="1400"/>
            <p14:sldId id="1422"/>
            <p14:sldId id="1425"/>
            <p14:sldId id="1424"/>
            <p14:sldId id="1404"/>
            <p14:sldId id="1426"/>
            <p14:sldId id="1461"/>
            <p14:sldId id="1405"/>
            <p14:sldId id="1409"/>
            <p14:sldId id="1410"/>
            <p14:sldId id="1427"/>
            <p14:sldId id="1431"/>
            <p14:sldId id="1429"/>
            <p14:sldId id="1413"/>
            <p14:sldId id="1415"/>
            <p14:sldId id="1416"/>
            <p14:sldId id="1477"/>
            <p14:sldId id="1476"/>
            <p14:sldId id="1417"/>
            <p14:sldId id="1475"/>
            <p14:sldId id="1432"/>
            <p14:sldId id="1433"/>
            <p14:sldId id="1434"/>
            <p14:sldId id="1435"/>
            <p14:sldId id="1451"/>
            <p14:sldId id="1436"/>
            <p14:sldId id="1437"/>
            <p14:sldId id="1439"/>
            <p14:sldId id="1440"/>
            <p14:sldId id="1441"/>
            <p14:sldId id="1450"/>
            <p14:sldId id="1448"/>
            <p14:sldId id="1449"/>
            <p14:sldId id="1478"/>
            <p14:sldId id="1479"/>
            <p14:sldId id="1447"/>
            <p14:sldId id="1446"/>
            <p14:sldId id="1460"/>
            <p14:sldId id="1397"/>
            <p14:sldId id="1442"/>
            <p14:sldId id="1443"/>
            <p14:sldId id="1444"/>
            <p14:sldId id="1452"/>
            <p14:sldId id="1453"/>
            <p14:sldId id="1454"/>
            <p14:sldId id="1455"/>
            <p14:sldId id="1456"/>
            <p14:sldId id="1457"/>
            <p14:sldId id="1458"/>
            <p14:sldId id="1459"/>
            <p14:sldId id="1462"/>
            <p14:sldId id="1463"/>
            <p14:sldId id="1464"/>
            <p14:sldId id="1465"/>
            <p14:sldId id="1466"/>
            <p14:sldId id="1467"/>
            <p14:sldId id="1468"/>
            <p14:sldId id="1469"/>
            <p14:sldId id="1470"/>
            <p14:sldId id="1471"/>
            <p14:sldId id="1472"/>
            <p14:sldId id="1473"/>
            <p14:sldId id="14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BFE"/>
    <a:srgbClr val="DCE0F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32" autoAdjust="0"/>
    <p:restoredTop sz="81135" autoAdjust="0"/>
  </p:normalViewPr>
  <p:slideViewPr>
    <p:cSldViewPr>
      <p:cViewPr varScale="1">
        <p:scale>
          <a:sx n="48" d="100"/>
          <a:sy n="48" d="100"/>
        </p:scale>
        <p:origin x="1452" y="44"/>
      </p:cViewPr>
      <p:guideLst>
        <p:guide orient="horz" pos="2160"/>
        <p:guide pos="2880"/>
      </p:guideLst>
    </p:cSldViewPr>
  </p:slideViewPr>
  <p:outlineViewPr>
    <p:cViewPr>
      <p:scale>
        <a:sx n="33" d="100"/>
        <a:sy n="33" d="100"/>
      </p:scale>
      <p:origin x="48" y="6610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826" y="-96"/>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0418" name="Rectangle 2"/>
          <p:cNvSpPr>
            <a:spLocks noGrp="1" noChangeArrowheads="1"/>
          </p:cNvSpPr>
          <p:nvPr>
            <p:ph type="hdr" sz="quarter"/>
          </p:nvPr>
        </p:nvSpPr>
        <p:spPr bwMode="auto">
          <a:xfrm>
            <a:off x="3" y="5"/>
            <a:ext cx="3038145" cy="464205"/>
          </a:xfrm>
          <a:prstGeom prst="rect">
            <a:avLst/>
          </a:prstGeom>
          <a:noFill/>
          <a:ln w="9525">
            <a:noFill/>
            <a:miter lim="800000"/>
            <a:headEnd/>
            <a:tailEnd/>
          </a:ln>
          <a:effectLst/>
        </p:spPr>
        <p:txBody>
          <a:bodyPr vert="horz" wrap="square" lIns="93120" tIns="46560" rIns="93120" bIns="46560" numCol="1" anchor="t" anchorCtr="0" compatLnSpc="1">
            <a:prstTxWarp prst="textNoShape">
              <a:avLst/>
            </a:prstTxWarp>
          </a:bodyPr>
          <a:lstStyle>
            <a:lvl1pPr defTabSz="931384" eaLnBrk="1" hangingPunct="1">
              <a:defRPr sz="1300">
                <a:latin typeface="Arial" charset="0"/>
              </a:defRPr>
            </a:lvl1pPr>
          </a:lstStyle>
          <a:p>
            <a:pPr>
              <a:defRPr/>
            </a:pPr>
            <a:endParaRPr lang="en-US" dirty="0"/>
          </a:p>
        </p:txBody>
      </p:sp>
      <p:sp>
        <p:nvSpPr>
          <p:cNvPr id="700419" name="Rectangle 3"/>
          <p:cNvSpPr>
            <a:spLocks noGrp="1" noChangeArrowheads="1"/>
          </p:cNvSpPr>
          <p:nvPr>
            <p:ph type="dt" sz="quarter" idx="1"/>
          </p:nvPr>
        </p:nvSpPr>
        <p:spPr bwMode="auto">
          <a:xfrm>
            <a:off x="3970735" y="5"/>
            <a:ext cx="3038145" cy="464205"/>
          </a:xfrm>
          <a:prstGeom prst="rect">
            <a:avLst/>
          </a:prstGeom>
          <a:noFill/>
          <a:ln w="9525">
            <a:noFill/>
            <a:miter lim="800000"/>
            <a:headEnd/>
            <a:tailEnd/>
          </a:ln>
          <a:effectLst/>
        </p:spPr>
        <p:txBody>
          <a:bodyPr vert="horz" wrap="square" lIns="93120" tIns="46560" rIns="93120" bIns="46560" numCol="1" anchor="t" anchorCtr="0" compatLnSpc="1">
            <a:prstTxWarp prst="textNoShape">
              <a:avLst/>
            </a:prstTxWarp>
          </a:bodyPr>
          <a:lstStyle>
            <a:lvl1pPr algn="r" defTabSz="931384" eaLnBrk="1" hangingPunct="1">
              <a:defRPr sz="1300">
                <a:latin typeface="Arial" charset="0"/>
              </a:defRPr>
            </a:lvl1pPr>
          </a:lstStyle>
          <a:p>
            <a:pPr>
              <a:defRPr/>
            </a:pPr>
            <a:endParaRPr lang="en-US" dirty="0"/>
          </a:p>
        </p:txBody>
      </p:sp>
      <p:sp>
        <p:nvSpPr>
          <p:cNvPr id="700420" name="Rectangle 4"/>
          <p:cNvSpPr>
            <a:spLocks noGrp="1" noChangeArrowheads="1"/>
          </p:cNvSpPr>
          <p:nvPr>
            <p:ph type="ftr" sz="quarter" idx="2"/>
          </p:nvPr>
        </p:nvSpPr>
        <p:spPr bwMode="auto">
          <a:xfrm>
            <a:off x="3" y="8830663"/>
            <a:ext cx="3038145" cy="464205"/>
          </a:xfrm>
          <a:prstGeom prst="rect">
            <a:avLst/>
          </a:prstGeom>
          <a:noFill/>
          <a:ln w="9525">
            <a:noFill/>
            <a:miter lim="800000"/>
            <a:headEnd/>
            <a:tailEnd/>
          </a:ln>
          <a:effectLst/>
        </p:spPr>
        <p:txBody>
          <a:bodyPr vert="horz" wrap="square" lIns="93120" tIns="46560" rIns="93120" bIns="46560" numCol="1" anchor="b" anchorCtr="0" compatLnSpc="1">
            <a:prstTxWarp prst="textNoShape">
              <a:avLst/>
            </a:prstTxWarp>
          </a:bodyPr>
          <a:lstStyle>
            <a:lvl1pPr defTabSz="931384" eaLnBrk="1" hangingPunct="1">
              <a:defRPr sz="1300">
                <a:latin typeface="Arial" charset="0"/>
              </a:defRPr>
            </a:lvl1pPr>
          </a:lstStyle>
          <a:p>
            <a:pPr>
              <a:defRPr/>
            </a:pPr>
            <a:endParaRPr lang="en-US" dirty="0"/>
          </a:p>
        </p:txBody>
      </p:sp>
      <p:sp>
        <p:nvSpPr>
          <p:cNvPr id="700421" name="Rectangle 5"/>
          <p:cNvSpPr>
            <a:spLocks noGrp="1" noChangeArrowheads="1"/>
          </p:cNvSpPr>
          <p:nvPr>
            <p:ph type="sldNum" sz="quarter" idx="3"/>
          </p:nvPr>
        </p:nvSpPr>
        <p:spPr bwMode="auto">
          <a:xfrm>
            <a:off x="3970735" y="8830663"/>
            <a:ext cx="3038145" cy="464205"/>
          </a:xfrm>
          <a:prstGeom prst="rect">
            <a:avLst/>
          </a:prstGeom>
          <a:noFill/>
          <a:ln w="9525">
            <a:noFill/>
            <a:miter lim="800000"/>
            <a:headEnd/>
            <a:tailEnd/>
          </a:ln>
          <a:effectLst/>
        </p:spPr>
        <p:txBody>
          <a:bodyPr vert="horz" wrap="square" lIns="93120" tIns="46560" rIns="93120" bIns="46560" numCol="1" anchor="b" anchorCtr="0" compatLnSpc="1">
            <a:prstTxWarp prst="textNoShape">
              <a:avLst/>
            </a:prstTxWarp>
          </a:bodyPr>
          <a:lstStyle>
            <a:lvl1pPr algn="r" defTabSz="931384" eaLnBrk="1" hangingPunct="1">
              <a:defRPr sz="1300">
                <a:latin typeface="Arial" charset="0"/>
              </a:defRPr>
            </a:lvl1pPr>
          </a:lstStyle>
          <a:p>
            <a:pPr>
              <a:defRPr/>
            </a:pPr>
            <a:fld id="{B8FBCA50-B8DE-4206-9223-FC9AFEEA0D93}" type="slidenum">
              <a:rPr lang="en-US"/>
              <a:pPr>
                <a:defRPr/>
              </a:pPr>
              <a:t>‹#›</a:t>
            </a:fld>
            <a:endParaRPr lang="en-US" dirty="0"/>
          </a:p>
        </p:txBody>
      </p:sp>
    </p:spTree>
    <p:extLst>
      <p:ext uri="{BB962C8B-B14F-4D97-AF65-F5344CB8AC3E}">
        <p14:creationId xmlns:p14="http://schemas.microsoft.com/office/powerpoint/2010/main" val="37090877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5"/>
            <a:ext cx="3038145" cy="464205"/>
          </a:xfrm>
          <a:prstGeom prst="rect">
            <a:avLst/>
          </a:prstGeom>
        </p:spPr>
        <p:txBody>
          <a:bodyPr vert="horz" lIns="88090" tIns="44046" rIns="88090" bIns="44046"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970735" y="5"/>
            <a:ext cx="3038145" cy="464205"/>
          </a:xfrm>
          <a:prstGeom prst="rect">
            <a:avLst/>
          </a:prstGeom>
        </p:spPr>
        <p:txBody>
          <a:bodyPr vert="horz" lIns="88090" tIns="44046" rIns="88090" bIns="44046" rtlCol="0"/>
          <a:lstStyle>
            <a:lvl1pPr algn="r">
              <a:defRPr sz="1200">
                <a:latin typeface="Arial" charset="0"/>
              </a:defRPr>
            </a:lvl1pPr>
          </a:lstStyle>
          <a:p>
            <a:pPr>
              <a:defRPr/>
            </a:pPr>
            <a:fld id="{6A9B3D9F-97A8-4838-A593-0EA25CB8C9AA}" type="datetimeFigureOut">
              <a:rPr lang="en-US"/>
              <a:pPr>
                <a:defRPr/>
              </a:pPr>
              <a:t>3/5/2018</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8090" tIns="44046" rIns="88090" bIns="44046" rtlCol="0" anchor="ctr"/>
          <a:lstStyle/>
          <a:p>
            <a:pPr lvl="0"/>
            <a:endParaRPr lang="en-US" noProof="0" dirty="0"/>
          </a:p>
        </p:txBody>
      </p:sp>
      <p:sp>
        <p:nvSpPr>
          <p:cNvPr id="5" name="Notes Placeholder 4"/>
          <p:cNvSpPr>
            <a:spLocks noGrp="1"/>
          </p:cNvSpPr>
          <p:nvPr>
            <p:ph type="body" sz="quarter" idx="3"/>
          </p:nvPr>
        </p:nvSpPr>
        <p:spPr>
          <a:xfrm>
            <a:off x="701349" y="4416102"/>
            <a:ext cx="5607711" cy="4182457"/>
          </a:xfrm>
          <a:prstGeom prst="rect">
            <a:avLst/>
          </a:prstGeom>
        </p:spPr>
        <p:txBody>
          <a:bodyPr vert="horz" lIns="88090" tIns="44046" rIns="88090" bIns="4404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3" y="8830663"/>
            <a:ext cx="3038145" cy="464205"/>
          </a:xfrm>
          <a:prstGeom prst="rect">
            <a:avLst/>
          </a:prstGeom>
        </p:spPr>
        <p:txBody>
          <a:bodyPr vert="horz" lIns="88090" tIns="44046" rIns="88090" bIns="44046"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970735" y="8830663"/>
            <a:ext cx="3038145" cy="464205"/>
          </a:xfrm>
          <a:prstGeom prst="rect">
            <a:avLst/>
          </a:prstGeom>
        </p:spPr>
        <p:txBody>
          <a:bodyPr vert="horz" lIns="88090" tIns="44046" rIns="88090" bIns="44046" rtlCol="0" anchor="b"/>
          <a:lstStyle>
            <a:lvl1pPr algn="r">
              <a:defRPr sz="1200">
                <a:latin typeface="Arial" charset="0"/>
              </a:defRPr>
            </a:lvl1pPr>
          </a:lstStyle>
          <a:p>
            <a:pPr>
              <a:defRPr/>
            </a:pPr>
            <a:fld id="{08055070-0875-4E25-A61B-1CECC347294C}" type="slidenum">
              <a:rPr lang="en-US"/>
              <a:pPr>
                <a:defRPr/>
              </a:pPr>
              <a:t>‹#›</a:t>
            </a:fld>
            <a:endParaRPr lang="en-US" dirty="0"/>
          </a:p>
        </p:txBody>
      </p:sp>
    </p:spTree>
    <p:extLst>
      <p:ext uri="{BB962C8B-B14F-4D97-AF65-F5344CB8AC3E}">
        <p14:creationId xmlns:p14="http://schemas.microsoft.com/office/powerpoint/2010/main" val="6080582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9C2E30-7F60-4D97-89BA-1D7005760684}" type="slidenum">
              <a:rPr lang="en-US" altLang="en-US"/>
              <a:pPr/>
              <a:t>9</a:t>
            </a:fld>
            <a:endParaRPr lang="en-US" altLang="en-US" dirty="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40324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60200405-CDA9-47FD-BDF6-469DA5179AAF}" type="slidenum">
              <a:rPr lang="en-US" smtClean="0"/>
              <a:t>49</a:t>
            </a:fld>
            <a:endParaRPr lang="en-US" dirty="0"/>
          </a:p>
        </p:txBody>
      </p:sp>
    </p:spTree>
    <p:extLst>
      <p:ext uri="{BB962C8B-B14F-4D97-AF65-F5344CB8AC3E}">
        <p14:creationId xmlns:p14="http://schemas.microsoft.com/office/powerpoint/2010/main" val="90598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08055070-0875-4E25-A61B-1CECC347294C}" type="slidenum">
              <a:rPr lang="en-US" smtClean="0"/>
              <a:pPr>
                <a:defRPr/>
              </a:pPr>
              <a:t>62</a:t>
            </a:fld>
            <a:endParaRPr lang="en-US" dirty="0"/>
          </a:p>
        </p:txBody>
      </p:sp>
    </p:spTree>
    <p:extLst>
      <p:ext uri="{BB962C8B-B14F-4D97-AF65-F5344CB8AC3E}">
        <p14:creationId xmlns:p14="http://schemas.microsoft.com/office/powerpoint/2010/main" val="3594712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60200405-CDA9-47FD-BDF6-469DA5179AAF}" type="slidenum">
              <a:rPr lang="en-US" smtClean="0"/>
              <a:t>74</a:t>
            </a:fld>
            <a:endParaRPr lang="en-US" dirty="0"/>
          </a:p>
        </p:txBody>
      </p:sp>
    </p:spTree>
    <p:extLst>
      <p:ext uri="{BB962C8B-B14F-4D97-AF65-F5344CB8AC3E}">
        <p14:creationId xmlns:p14="http://schemas.microsoft.com/office/powerpoint/2010/main" val="3177360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60200405-CDA9-47FD-BDF6-469DA5179AAF}" type="slidenum">
              <a:rPr lang="en-US" smtClean="0"/>
              <a:t>75</a:t>
            </a:fld>
            <a:endParaRPr lang="en-US" dirty="0"/>
          </a:p>
        </p:txBody>
      </p:sp>
    </p:spTree>
    <p:extLst>
      <p:ext uri="{BB962C8B-B14F-4D97-AF65-F5344CB8AC3E}">
        <p14:creationId xmlns:p14="http://schemas.microsoft.com/office/powerpoint/2010/main" val="203178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60200405-CDA9-47FD-BDF6-469DA5179AAF}" type="slidenum">
              <a:rPr lang="en-US" smtClean="0"/>
              <a:t>76</a:t>
            </a:fld>
            <a:endParaRPr lang="en-US" dirty="0"/>
          </a:p>
        </p:txBody>
      </p:sp>
    </p:spTree>
    <p:extLst>
      <p:ext uri="{BB962C8B-B14F-4D97-AF65-F5344CB8AC3E}">
        <p14:creationId xmlns:p14="http://schemas.microsoft.com/office/powerpoint/2010/main" val="2786887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60200405-CDA9-47FD-BDF6-469DA5179AAF}" type="slidenum">
              <a:rPr lang="en-US" smtClean="0"/>
              <a:t>77</a:t>
            </a:fld>
            <a:endParaRPr lang="en-US" dirty="0"/>
          </a:p>
        </p:txBody>
      </p:sp>
    </p:spTree>
    <p:extLst>
      <p:ext uri="{BB962C8B-B14F-4D97-AF65-F5344CB8AC3E}">
        <p14:creationId xmlns:p14="http://schemas.microsoft.com/office/powerpoint/2010/main" val="3418225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60200405-CDA9-47FD-BDF6-469DA5179AAF}" type="slidenum">
              <a:rPr lang="en-US" smtClean="0"/>
              <a:t>78</a:t>
            </a:fld>
            <a:endParaRPr lang="en-US" dirty="0"/>
          </a:p>
        </p:txBody>
      </p:sp>
    </p:spTree>
    <p:extLst>
      <p:ext uri="{BB962C8B-B14F-4D97-AF65-F5344CB8AC3E}">
        <p14:creationId xmlns:p14="http://schemas.microsoft.com/office/powerpoint/2010/main" val="3994088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60200405-CDA9-47FD-BDF6-469DA5179AAF}" type="slidenum">
              <a:rPr lang="en-US" smtClean="0"/>
              <a:t>79</a:t>
            </a:fld>
            <a:endParaRPr lang="en-US" dirty="0"/>
          </a:p>
        </p:txBody>
      </p:sp>
    </p:spTree>
    <p:extLst>
      <p:ext uri="{BB962C8B-B14F-4D97-AF65-F5344CB8AC3E}">
        <p14:creationId xmlns:p14="http://schemas.microsoft.com/office/powerpoint/2010/main" val="3600928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kern="1200" dirty="0">
                <a:solidFill>
                  <a:schemeClr val="tx1"/>
                </a:solidFill>
                <a:effectLst/>
                <a:latin typeface="+mn-lt"/>
                <a:ea typeface="+mn-ea"/>
                <a:cs typeface="+mn-cs"/>
              </a:rPr>
              <a:t>(Because selling price is the same under both of these alternatives, profits will be the same when total costs are the same.) At unit volumes below the indifference point, the alternative with the lower fixed cost gives higher profits; at volumes above the indifference point, the alternative with the higher fixed cost is more profitable.</a:t>
            </a:r>
          </a:p>
          <a:p>
            <a:endParaRPr lang="en-CA" dirty="0"/>
          </a:p>
          <a:p>
            <a:r>
              <a:rPr lang="en-CA" sz="1200" kern="1200" dirty="0">
                <a:solidFill>
                  <a:schemeClr val="tx1"/>
                </a:solidFill>
                <a:effectLst/>
                <a:latin typeface="+mn-lt"/>
                <a:ea typeface="+mn-ea"/>
                <a:cs typeface="+mn-cs"/>
              </a:rPr>
              <a:t>Managers may have no correct answer in their choice of cost structure. Analytical tools such as the indifference point, margin of safety, and CVP graph help them evaluate alternatives, but the decision depends on their attitudes about risk and return. If they want to avoid risk, they will choose production A, forgoing the potential for higher profits from production B. If they are venturesome, they probably will be willing to take some risk for the potentially higher returns and choose production B. </a:t>
            </a:r>
          </a:p>
          <a:p>
            <a:r>
              <a:rPr lang="en-CA" sz="1200" kern="1200" dirty="0">
                <a:solidFill>
                  <a:schemeClr val="tx1"/>
                </a:solidFill>
                <a:effectLst/>
                <a:latin typeface="+mn-lt"/>
                <a:ea typeface="+mn-ea"/>
                <a:cs typeface="+mn-cs"/>
              </a:rPr>
              <a:t>Cost indifference point is useful in many decision situations, such as quality improvement programmes, different marketing plans, production plans or methods etc. </a:t>
            </a:r>
          </a:p>
          <a:p>
            <a:r>
              <a:rPr lang="en-CA" sz="1200" kern="1200" dirty="0">
                <a:solidFill>
                  <a:schemeClr val="tx1"/>
                </a:solidFill>
                <a:effectLst/>
                <a:latin typeface="+mn-lt"/>
                <a:ea typeface="+mn-ea"/>
                <a:cs typeface="+mn-cs"/>
              </a:rPr>
              <a:t>Cost indifference point should be distinguished from break-even point. Break-even point com­pares total sales and total cost of a product. Also, at break-even point total cost line intersects total sales line. As stated above, cost indifference signifies equality of total costs of two alternatives. At cost indifference point, total cost lines of two alternatives intersect each other. </a:t>
            </a:r>
          </a:p>
          <a:p>
            <a:r>
              <a:rPr lang="en-CA" sz="1200" kern="1200" dirty="0">
                <a:solidFill>
                  <a:schemeClr val="tx1"/>
                </a:solidFill>
                <a:effectLst/>
                <a:latin typeface="+mn-lt"/>
                <a:ea typeface="+mn-ea"/>
                <a:cs typeface="+mn-cs"/>
              </a:rPr>
              <a:t> </a:t>
            </a:r>
          </a:p>
          <a:p>
            <a:endParaRPr lang="en-CA" dirty="0"/>
          </a:p>
        </p:txBody>
      </p:sp>
      <p:sp>
        <p:nvSpPr>
          <p:cNvPr id="4" name="Slide Number Placeholder 3"/>
          <p:cNvSpPr>
            <a:spLocks noGrp="1"/>
          </p:cNvSpPr>
          <p:nvPr>
            <p:ph type="sldNum" sz="quarter" idx="10"/>
          </p:nvPr>
        </p:nvSpPr>
        <p:spPr/>
        <p:txBody>
          <a:bodyPr/>
          <a:lstStyle/>
          <a:p>
            <a:pPr>
              <a:defRPr/>
            </a:pPr>
            <a:fld id="{08055070-0875-4E25-A61B-1CECC347294C}" type="slidenum">
              <a:rPr lang="en-US" smtClean="0"/>
              <a:pPr>
                <a:defRPr/>
              </a:pPr>
              <a:t>88</a:t>
            </a:fld>
            <a:endParaRPr lang="en-US" dirty="0"/>
          </a:p>
        </p:txBody>
      </p:sp>
    </p:spTree>
    <p:extLst>
      <p:ext uri="{BB962C8B-B14F-4D97-AF65-F5344CB8AC3E}">
        <p14:creationId xmlns:p14="http://schemas.microsoft.com/office/powerpoint/2010/main" val="2099444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kern="1200" dirty="0">
                <a:solidFill>
                  <a:schemeClr val="tx1"/>
                </a:solidFill>
                <a:effectLst/>
                <a:latin typeface="+mn-lt"/>
                <a:ea typeface="+mn-ea"/>
                <a:cs typeface="+mn-cs"/>
              </a:rPr>
              <a:t>(Because selling price is the same under both of these alternatives, profits will be the same when total costs are the same.) At unit volumes below the indifference point, the alternative with the lower fixed cost gives higher profits; at volumes above the indifference point, the alternative with the higher fixed cost is more profitable.</a:t>
            </a:r>
          </a:p>
          <a:p>
            <a:endParaRPr lang="en-CA" dirty="0"/>
          </a:p>
        </p:txBody>
      </p:sp>
      <p:sp>
        <p:nvSpPr>
          <p:cNvPr id="4" name="Slide Number Placeholder 3"/>
          <p:cNvSpPr>
            <a:spLocks noGrp="1"/>
          </p:cNvSpPr>
          <p:nvPr>
            <p:ph type="sldNum" sz="quarter" idx="10"/>
          </p:nvPr>
        </p:nvSpPr>
        <p:spPr/>
        <p:txBody>
          <a:bodyPr/>
          <a:lstStyle/>
          <a:p>
            <a:pPr>
              <a:defRPr/>
            </a:pPr>
            <a:fld id="{08055070-0875-4E25-A61B-1CECC347294C}" type="slidenum">
              <a:rPr lang="en-US" smtClean="0"/>
              <a:pPr>
                <a:defRPr/>
              </a:pPr>
              <a:t>90</a:t>
            </a:fld>
            <a:endParaRPr lang="en-US" dirty="0"/>
          </a:p>
        </p:txBody>
      </p:sp>
    </p:spTree>
    <p:extLst>
      <p:ext uri="{BB962C8B-B14F-4D97-AF65-F5344CB8AC3E}">
        <p14:creationId xmlns:p14="http://schemas.microsoft.com/office/powerpoint/2010/main" val="199494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9C2E30-7F60-4D97-89BA-1D7005760684}" type="slidenum">
              <a:rPr lang="en-US" altLang="en-US"/>
              <a:pPr/>
              <a:t>10</a:t>
            </a:fld>
            <a:endParaRPr lang="en-US" altLang="en-US" dirty="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120935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79774DA1-48A7-4104-9F43-65059D6B611B}" type="slidenum">
              <a:rPr lang="en-US" smtClean="0"/>
              <a:pPr/>
              <a:t>12</a:t>
            </a:fld>
            <a:endParaRPr lang="en-US" dirty="0"/>
          </a:p>
        </p:txBody>
      </p:sp>
    </p:spTree>
    <p:extLst>
      <p:ext uri="{BB962C8B-B14F-4D97-AF65-F5344CB8AC3E}">
        <p14:creationId xmlns:p14="http://schemas.microsoft.com/office/powerpoint/2010/main" val="568370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79774DA1-48A7-4104-9F43-65059D6B611B}" type="slidenum">
              <a:rPr lang="en-US" smtClean="0"/>
              <a:pPr/>
              <a:t>13</a:t>
            </a:fld>
            <a:endParaRPr lang="en-US" dirty="0"/>
          </a:p>
        </p:txBody>
      </p:sp>
    </p:spTree>
    <p:extLst>
      <p:ext uri="{BB962C8B-B14F-4D97-AF65-F5344CB8AC3E}">
        <p14:creationId xmlns:p14="http://schemas.microsoft.com/office/powerpoint/2010/main" val="3651483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79774DA1-48A7-4104-9F43-65059D6B611B}" type="slidenum">
              <a:rPr lang="en-US" smtClean="0"/>
              <a:pPr/>
              <a:t>17</a:t>
            </a:fld>
            <a:endParaRPr lang="en-US" dirty="0"/>
          </a:p>
        </p:txBody>
      </p:sp>
    </p:spTree>
    <p:extLst>
      <p:ext uri="{BB962C8B-B14F-4D97-AF65-F5344CB8AC3E}">
        <p14:creationId xmlns:p14="http://schemas.microsoft.com/office/powerpoint/2010/main" val="662565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79774DA1-48A7-4104-9F43-65059D6B611B}" type="slidenum">
              <a:rPr lang="en-US" smtClean="0"/>
              <a:pPr/>
              <a:t>18</a:t>
            </a:fld>
            <a:endParaRPr lang="en-US" dirty="0"/>
          </a:p>
        </p:txBody>
      </p:sp>
    </p:spTree>
    <p:extLst>
      <p:ext uri="{BB962C8B-B14F-4D97-AF65-F5344CB8AC3E}">
        <p14:creationId xmlns:p14="http://schemas.microsoft.com/office/powerpoint/2010/main" val="4030583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917062EE-7AAF-4267-A0F4-9352358BF4E9}" type="slidenum">
              <a:rPr lang="en-CA" smtClean="0"/>
              <a:t>35</a:t>
            </a:fld>
            <a:endParaRPr lang="en-CA" dirty="0"/>
          </a:p>
        </p:txBody>
      </p:sp>
    </p:spTree>
    <p:extLst>
      <p:ext uri="{BB962C8B-B14F-4D97-AF65-F5344CB8AC3E}">
        <p14:creationId xmlns:p14="http://schemas.microsoft.com/office/powerpoint/2010/main" val="2519810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60200405-CDA9-47FD-BDF6-469DA5179AAF}" type="slidenum">
              <a:rPr lang="en-US" smtClean="0"/>
              <a:t>36</a:t>
            </a:fld>
            <a:endParaRPr lang="en-US" dirty="0"/>
          </a:p>
        </p:txBody>
      </p:sp>
    </p:spTree>
    <p:extLst>
      <p:ext uri="{BB962C8B-B14F-4D97-AF65-F5344CB8AC3E}">
        <p14:creationId xmlns:p14="http://schemas.microsoft.com/office/powerpoint/2010/main" val="1456813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CA" dirty="0"/>
          </a:p>
        </p:txBody>
      </p:sp>
      <p:sp>
        <p:nvSpPr>
          <p:cNvPr id="4" name="Slide Number Placeholder 3"/>
          <p:cNvSpPr>
            <a:spLocks noGrp="1"/>
          </p:cNvSpPr>
          <p:nvPr>
            <p:ph type="sldNum" sz="quarter" idx="10"/>
          </p:nvPr>
        </p:nvSpPr>
        <p:spPr/>
        <p:txBody>
          <a:bodyPr/>
          <a:lstStyle/>
          <a:p>
            <a:fld id="{917062EE-7AAF-4267-A0F4-9352358BF4E9}" type="slidenum">
              <a:rPr lang="en-CA" smtClean="0"/>
              <a:t>37</a:t>
            </a:fld>
            <a:endParaRPr lang="en-CA" dirty="0"/>
          </a:p>
        </p:txBody>
      </p:sp>
    </p:spTree>
    <p:extLst>
      <p:ext uri="{BB962C8B-B14F-4D97-AF65-F5344CB8AC3E}">
        <p14:creationId xmlns:p14="http://schemas.microsoft.com/office/powerpoint/2010/main" val="2654454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eece 450">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25A2DA-2FBA-43E7-8350-3BA571BF0204}"/>
              </a:ext>
            </a:extLst>
          </p:cNvPr>
          <p:cNvPicPr>
            <a:picLocks noChangeAspect="1"/>
          </p:cNvPicPr>
          <p:nvPr userDrawn="1"/>
        </p:nvPicPr>
        <p:blipFill rotWithShape="1">
          <a:blip r:embed="rId2"/>
          <a:srcRect l="2340" r="1628" b="25523"/>
          <a:stretch/>
        </p:blipFill>
        <p:spPr>
          <a:xfrm>
            <a:off x="13252" y="1"/>
            <a:ext cx="9153939" cy="1676400"/>
          </a:xfrm>
          <a:prstGeom prst="rect">
            <a:avLst/>
          </a:prstGeom>
        </p:spPr>
      </p:pic>
      <p:sp>
        <p:nvSpPr>
          <p:cNvPr id="12" name="Rectangle 11"/>
          <p:cNvSpPr/>
          <p:nvPr userDrawn="1"/>
        </p:nvSpPr>
        <p:spPr>
          <a:xfrm>
            <a:off x="13252" y="0"/>
            <a:ext cx="9144000" cy="1676400"/>
          </a:xfrm>
          <a:prstGeom prst="rect">
            <a:avLst/>
          </a:prstGeom>
          <a:solidFill>
            <a:schemeClr val="accent2">
              <a:lumMod val="60000"/>
              <a:lumOff val="40000"/>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aramond" panose="02020404030301010803" pitchFamily="18" charset="0"/>
            </a:endParaRPr>
          </a:p>
        </p:txBody>
      </p:sp>
      <p:sp>
        <p:nvSpPr>
          <p:cNvPr id="2" name="Title 1"/>
          <p:cNvSpPr>
            <a:spLocks noGrp="1"/>
          </p:cNvSpPr>
          <p:nvPr>
            <p:ph type="title"/>
          </p:nvPr>
        </p:nvSpPr>
        <p:spPr>
          <a:xfrm>
            <a:off x="609600" y="1905000"/>
            <a:ext cx="7924800" cy="2133600"/>
          </a:xfrm>
        </p:spPr>
        <p:txBody>
          <a:bodyPr anchor="t" anchorCtr="0">
            <a:noAutofit/>
          </a:bodyPr>
          <a:lstStyle>
            <a:lvl1pPr marL="0" marR="0" indent="0" algn="l" defTabSz="914400" rtl="0" eaLnBrk="1" fontAlgn="auto" latinLnBrk="0" hangingPunct="1">
              <a:lnSpc>
                <a:spcPct val="100000"/>
              </a:lnSpc>
              <a:spcBef>
                <a:spcPct val="0"/>
              </a:spcBef>
              <a:spcAft>
                <a:spcPts val="0"/>
              </a:spcAft>
              <a:buClrTx/>
              <a:buSzTx/>
              <a:buFontTx/>
              <a:buNone/>
              <a:tabLst/>
              <a:defRPr lang="en-CA" sz="3000" smtClean="0">
                <a:solidFill>
                  <a:schemeClr val="tx1"/>
                </a:solidFill>
                <a:effectLs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dirty="0"/>
          </a:p>
        </p:txBody>
      </p:sp>
      <p:sp>
        <p:nvSpPr>
          <p:cNvPr id="6" name="Text Placeholder 2"/>
          <p:cNvSpPr>
            <a:spLocks noGrp="1"/>
          </p:cNvSpPr>
          <p:nvPr>
            <p:ph type="body" idx="10" hasCustomPrompt="1"/>
          </p:nvPr>
        </p:nvSpPr>
        <p:spPr>
          <a:xfrm>
            <a:off x="626165" y="4223534"/>
            <a:ext cx="5105400" cy="1186666"/>
          </a:xfrm>
        </p:spPr>
        <p:txBody>
          <a:bodyPr anchor="t" anchorCtr="0">
            <a:noAutofit/>
          </a:bodyPr>
          <a:lstStyle>
            <a:lvl1pPr marL="0" indent="0" algn="l">
              <a:buNone/>
              <a:defRPr sz="2400">
                <a:solidFill>
                  <a:schemeClr val="tx1">
                    <a:tint val="75000"/>
                  </a:schemeClr>
                </a:solidFill>
                <a:latin typeface="Century Gothic" panose="020B050202020202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 </a:t>
            </a:r>
          </a:p>
        </p:txBody>
      </p:sp>
      <p:sp>
        <p:nvSpPr>
          <p:cNvPr id="15" name="Text Placeholder 2">
            <a:extLst>
              <a:ext uri="{FF2B5EF4-FFF2-40B4-BE49-F238E27FC236}">
                <a16:creationId xmlns:a16="http://schemas.microsoft.com/office/drawing/2014/main" id="{CC6DD997-3508-4F8F-B962-DBF42C232325}"/>
              </a:ext>
            </a:extLst>
          </p:cNvPr>
          <p:cNvSpPr>
            <a:spLocks noGrp="1"/>
          </p:cNvSpPr>
          <p:nvPr>
            <p:ph type="body" idx="11" hasCustomPrompt="1"/>
          </p:nvPr>
        </p:nvSpPr>
        <p:spPr>
          <a:xfrm>
            <a:off x="-2628" y="1268121"/>
            <a:ext cx="9133376" cy="451945"/>
          </a:xfrm>
          <a:solidFill>
            <a:schemeClr val="bg1"/>
          </a:solidFill>
        </p:spPr>
        <p:txBody>
          <a:bodyPr anchor="t" anchorCtr="0">
            <a:noAutofit/>
          </a:bodyPr>
          <a:lstStyle>
            <a:lvl1pPr marL="0" indent="0" algn="l">
              <a:buNone/>
              <a:defRPr sz="2400">
                <a:solidFill>
                  <a:schemeClr val="tx1"/>
                </a:solidFill>
                <a:latin typeface="Century Gothic" panose="020B050202020202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2018 January ELEC/CPEN 481</a:t>
            </a:r>
          </a:p>
        </p:txBody>
      </p:sp>
    </p:spTree>
    <p:extLst>
      <p:ext uri="{BB962C8B-B14F-4D97-AF65-F5344CB8AC3E}">
        <p14:creationId xmlns:p14="http://schemas.microsoft.com/office/powerpoint/2010/main" val="12226659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
        <p:nvSpPr>
          <p:cNvPr id="3" name="Content Placeholder 2"/>
          <p:cNvSpPr>
            <a:spLocks noGrp="1"/>
          </p:cNvSpPr>
          <p:nvPr>
            <p:ph sz="quarter" idx="10"/>
          </p:nvPr>
        </p:nvSpPr>
        <p:spPr>
          <a:xfrm>
            <a:off x="457200" y="1654393"/>
            <a:ext cx="8305800" cy="441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break">
    <p:bg>
      <p:bgRef idx="1001">
        <a:schemeClr val="bg1"/>
      </p:bgRef>
    </p:bg>
    <p:spTree>
      <p:nvGrpSpPr>
        <p:cNvPr id="1" name=""/>
        <p:cNvGrpSpPr/>
        <p:nvPr/>
      </p:nvGrpSpPr>
      <p:grpSpPr>
        <a:xfrm>
          <a:off x="0" y="0"/>
          <a:ext cx="0" cy="0"/>
          <a:chOff x="0" y="0"/>
          <a:chExt cx="0" cy="0"/>
        </a:xfrm>
      </p:grpSpPr>
      <p:sp>
        <p:nvSpPr>
          <p:cNvPr id="21" name="Rectangle 20"/>
          <p:cNvSpPr/>
          <p:nvPr userDrawn="1"/>
        </p:nvSpPr>
        <p:spPr>
          <a:xfrm>
            <a:off x="0" y="3429001"/>
            <a:ext cx="9144001" cy="2438400"/>
          </a:xfrm>
          <a:prstGeom prst="rect">
            <a:avLst/>
          </a:prstGeom>
          <a:solidFill>
            <a:schemeClr val="accent1">
              <a:lumMod val="75000"/>
            </a:schemeClr>
          </a:solidFill>
          <a:ln w="6350" cap="rnd" cmpd="sng" algn="ctr">
            <a:solidFill>
              <a:schemeClr val="bg2">
                <a:lumMod val="5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0" y="5029200"/>
            <a:ext cx="9144000" cy="838200"/>
          </a:xfrm>
          <a:prstGeom prst="rect">
            <a:avLst/>
          </a:prstGeom>
          <a:solidFill>
            <a:schemeClr val="tx1"/>
          </a:solid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5" name="Title 4"/>
          <p:cNvSpPr>
            <a:spLocks noGrp="1"/>
          </p:cNvSpPr>
          <p:nvPr>
            <p:ph type="title"/>
          </p:nvPr>
        </p:nvSpPr>
        <p:spPr>
          <a:xfrm>
            <a:off x="1447800" y="3581400"/>
            <a:ext cx="7467600" cy="1371600"/>
          </a:xfrm>
        </p:spPr>
        <p:txBody>
          <a:bodyPr>
            <a:normAutofit/>
          </a:bodyPr>
          <a:lstStyle>
            <a:lvl1pPr algn="r">
              <a:defRPr sz="3600" b="0">
                <a:solidFill>
                  <a:schemeClr val="bg1"/>
                </a:solidFill>
              </a:defRPr>
            </a:lvl1pPr>
          </a:lstStyle>
          <a:p>
            <a:r>
              <a:rPr lang="en-US" dirty="0"/>
              <a:t>Click to edit Master title style</a:t>
            </a:r>
            <a:endParaRPr lang="en-CA" dirty="0"/>
          </a:p>
        </p:txBody>
      </p:sp>
      <p:sp>
        <p:nvSpPr>
          <p:cNvPr id="7" name="Content Placeholder 6"/>
          <p:cNvSpPr>
            <a:spLocks noGrp="1"/>
          </p:cNvSpPr>
          <p:nvPr>
            <p:ph sz="quarter" idx="13"/>
          </p:nvPr>
        </p:nvSpPr>
        <p:spPr>
          <a:xfrm>
            <a:off x="1447800" y="5181600"/>
            <a:ext cx="7467600" cy="533400"/>
          </a:xfrm>
        </p:spPr>
        <p:txBody>
          <a:bodyPr>
            <a:normAutofit/>
          </a:bodyPr>
          <a:lstStyle>
            <a:lvl1pPr algn="r">
              <a:defRPr sz="2400">
                <a:solidFill>
                  <a:schemeClr val="bg1"/>
                </a:solidFill>
                <a:latin typeface="+mj-lt"/>
              </a:defRPr>
            </a:lvl1pPr>
          </a:lstStyle>
          <a:p>
            <a:pPr lvl="0"/>
            <a:r>
              <a:rPr lang="en-US" dirty="0"/>
              <a:t>Click to edit Master text styles</a:t>
            </a:r>
          </a:p>
        </p:txBody>
      </p:sp>
      <p:sp>
        <p:nvSpPr>
          <p:cNvPr id="2" name="Slide Number Placeholder 1"/>
          <p:cNvSpPr>
            <a:spLocks noGrp="1"/>
          </p:cNvSpPr>
          <p:nvPr>
            <p:ph type="sldNum" sz="quarter" idx="14"/>
          </p:nvPr>
        </p:nvSpPr>
        <p:spPr/>
        <p:txBody>
          <a:bodyPr/>
          <a:lstStyle/>
          <a:p>
            <a:fld id="{12FE6A2B-B497-4B95-B38D-B1050728C25E}" type="slidenum">
              <a:rPr lang="en-CA" smtClean="0"/>
              <a:t>‹#›</a:t>
            </a:fld>
            <a:endParaRPr lang="en-CA" dirty="0"/>
          </a:p>
        </p:txBody>
      </p:sp>
    </p:spTree>
    <p:extLst>
      <p:ext uri="{BB962C8B-B14F-4D97-AF65-F5344CB8AC3E}">
        <p14:creationId xmlns:p14="http://schemas.microsoft.com/office/powerpoint/2010/main" val="557650799"/>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2362200" y="1752600"/>
            <a:ext cx="6172200" cy="4648200"/>
          </a:xfrm>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a:xfrm>
            <a:off x="6781800" y="228600"/>
            <a:ext cx="1332156" cy="365125"/>
          </a:xfrm>
          <a:prstGeom prst="rect">
            <a:avLst/>
          </a:prstGeom>
        </p:spPr>
        <p:txBody>
          <a:bodyPr/>
          <a:lstStyle>
            <a:lvl1pPr>
              <a:defRPr smtClean="0">
                <a:solidFill>
                  <a:srgbClr val="FFFFFF"/>
                </a:solidFill>
              </a:defRPr>
            </a:lvl1pPr>
          </a:lstStyle>
          <a:p>
            <a:pPr>
              <a:defRPr/>
            </a:pPr>
            <a:fld id="{6ACE21A7-DC14-486A-A60D-A5CCC98FD9A7}" type="slidenum">
              <a:rPr lang="en-US"/>
              <a:pPr>
                <a:defRPr/>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4741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ide by side 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sz="3600"/>
            </a:lvl1pPr>
          </a:lstStyle>
          <a:p>
            <a:r>
              <a:rPr lang="en-US" dirty="0"/>
              <a:t>Click to edit Master title style</a:t>
            </a:r>
          </a:p>
        </p:txBody>
      </p:sp>
      <p:sp>
        <p:nvSpPr>
          <p:cNvPr id="11" name="Content Placeholder 10"/>
          <p:cNvSpPr>
            <a:spLocks noGrp="1"/>
          </p:cNvSpPr>
          <p:nvPr>
            <p:ph sz="quarter" idx="2"/>
          </p:nvPr>
        </p:nvSpPr>
        <p:spPr>
          <a:xfrm>
            <a:off x="609600" y="2438400"/>
            <a:ext cx="7315200" cy="4191000"/>
          </a:xfrm>
          <a:solidFill>
            <a:schemeClr val="accent2">
              <a:lumMod val="20000"/>
              <a:lumOff val="80000"/>
            </a:schemeClr>
          </a:solidFill>
          <a:ln w="12700">
            <a:solidFill>
              <a:schemeClr val="accent2"/>
            </a:solidFill>
          </a:ln>
        </p:spPr>
        <p:txBody>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p:cNvSpPr>
            <a:spLocks noGrp="1"/>
          </p:cNvSpPr>
          <p:nvPr>
            <p:ph type="body" sz="quarter" idx="1"/>
          </p:nvPr>
        </p:nvSpPr>
        <p:spPr>
          <a:xfrm>
            <a:off x="609600" y="1752600"/>
            <a:ext cx="7315200" cy="640080"/>
          </a:xfrm>
          <a:solidFill>
            <a:schemeClr val="accent2"/>
          </a:solidFill>
        </p:spPr>
        <p:txBody>
          <a:bodyPr rtlCol="0" anchor="ctr"/>
          <a:lstStyle>
            <a:lvl1pPr marL="0" indent="0">
              <a:buFontTx/>
              <a:buNone/>
              <a:defRPr sz="2600" b="1">
                <a:solidFill>
                  <a:srgbClr val="FFFFFF"/>
                </a:solidFill>
              </a:defRPr>
            </a:lvl1pPr>
          </a:lstStyle>
          <a:p>
            <a:pPr lvl="0"/>
            <a:r>
              <a:rPr lang="en-US" dirty="0"/>
              <a:t>Click to edit Master text styles</a:t>
            </a:r>
          </a:p>
        </p:txBody>
      </p:sp>
      <p:sp>
        <p:nvSpPr>
          <p:cNvPr id="5" name="Slide Number Placeholder 11"/>
          <p:cNvSpPr>
            <a:spLocks noGrp="1"/>
          </p:cNvSpPr>
          <p:nvPr>
            <p:ph type="sldNum" sz="quarter" idx="10"/>
          </p:nvPr>
        </p:nvSpPr>
        <p:spPr>
          <a:xfrm>
            <a:off x="7620000" y="18288"/>
            <a:ext cx="1066800" cy="329184"/>
          </a:xfrm>
          <a:prstGeom prst="rect">
            <a:avLst/>
          </a:prstGeom>
        </p:spPr>
        <p:txBody>
          <a:bodyPr rtlCol="0"/>
          <a:lstStyle>
            <a:lvl1pPr>
              <a:defRPr/>
            </a:lvl1pPr>
          </a:lstStyle>
          <a:p>
            <a:pPr>
              <a:defRPr/>
            </a:pPr>
            <a:fld id="{B1F47EBC-6BFE-41D4-A990-F80F8A18F2DE}" type="slidenum">
              <a:rPr lang="en-US"/>
              <a:pPr>
                <a:defRPr/>
              </a:pPr>
              <a:t>‹#›</a:t>
            </a:fld>
            <a:endParaRPr lang="en-US" dirty="0"/>
          </a:p>
        </p:txBody>
      </p:sp>
    </p:spTree>
    <p:extLst>
      <p:ext uri="{BB962C8B-B14F-4D97-AF65-F5344CB8AC3E}">
        <p14:creationId xmlns:p14="http://schemas.microsoft.com/office/powerpoint/2010/main" val="168676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example content">
    <p:bg>
      <p:bgRef idx="1003">
        <a:schemeClr val="bg1"/>
      </p:bgRef>
    </p:bg>
    <p:spTree>
      <p:nvGrpSpPr>
        <p:cNvPr id="1" name=""/>
        <p:cNvGrpSpPr/>
        <p:nvPr/>
      </p:nvGrpSpPr>
      <p:grpSpPr>
        <a:xfrm>
          <a:off x="0" y="0"/>
          <a:ext cx="0" cy="0"/>
          <a:chOff x="0" y="0"/>
          <a:chExt cx="0" cy="0"/>
        </a:xfrm>
      </p:grpSpPr>
      <p:sp>
        <p:nvSpPr>
          <p:cNvPr id="13" name="Date Placeholder 12"/>
          <p:cNvSpPr>
            <a:spLocks noGrp="1"/>
          </p:cNvSpPr>
          <p:nvPr>
            <p:ph type="dt" sz="half" idx="10"/>
          </p:nvPr>
        </p:nvSpPr>
        <p:spPr/>
        <p:txBody>
          <a:bodyPr/>
          <a:lstStyle/>
          <a:p>
            <a:pPr>
              <a:defRPr/>
            </a:pPr>
            <a:endParaRPr lang="en-US" dirty="0"/>
          </a:p>
        </p:txBody>
      </p:sp>
      <p:sp>
        <p:nvSpPr>
          <p:cNvPr id="14" name="Slide Number Placeholder 13"/>
          <p:cNvSpPr>
            <a:spLocks noGrp="1"/>
          </p:cNvSpPr>
          <p:nvPr>
            <p:ph type="sldNum" sz="quarter" idx="11"/>
          </p:nvPr>
        </p:nvSpPr>
        <p:spPr/>
        <p:txBody>
          <a:bodyPr/>
          <a:lstStyle/>
          <a:p>
            <a:pPr>
              <a:defRPr/>
            </a:pPr>
            <a:fld id="{B9ED67C8-B327-431C-97C0-8A8EF90D51B5}" type="slidenum">
              <a:rPr lang="en-US" smtClean="0"/>
              <a:pPr>
                <a:defRPr/>
              </a:pPr>
              <a:t>‹#›</a:t>
            </a:fld>
            <a:endParaRPr lang="en-US" dirty="0"/>
          </a:p>
        </p:txBody>
      </p:sp>
      <p:sp>
        <p:nvSpPr>
          <p:cNvPr id="22" name="Footer Placeholder 21"/>
          <p:cNvSpPr>
            <a:spLocks noGrp="1"/>
          </p:cNvSpPr>
          <p:nvPr>
            <p:ph type="ftr" sz="quarter" idx="12"/>
          </p:nvPr>
        </p:nvSpPr>
        <p:spPr/>
        <p:txBody>
          <a:bodyPr/>
          <a:lstStyle/>
          <a:p>
            <a:pPr>
              <a:defRPr/>
            </a:pPr>
            <a:endParaRPr lang="en-US" dirty="0"/>
          </a:p>
        </p:txBody>
      </p:sp>
      <p:sp>
        <p:nvSpPr>
          <p:cNvPr id="4" name="Title 3"/>
          <p:cNvSpPr>
            <a:spLocks noGrp="1"/>
          </p:cNvSpPr>
          <p:nvPr>
            <p:ph type="title"/>
          </p:nvPr>
        </p:nvSpPr>
        <p:spPr>
          <a:xfrm>
            <a:off x="304800" y="381000"/>
            <a:ext cx="8229600" cy="914400"/>
          </a:xfrm>
        </p:spPr>
        <p:txBody>
          <a:bodyPr>
            <a:normAutofit/>
          </a:bodyPr>
          <a:lstStyle>
            <a:lvl1pPr>
              <a:defRPr sz="2800" b="1"/>
            </a:lvl1pPr>
          </a:lstStyle>
          <a:p>
            <a:r>
              <a:rPr lang="en-US"/>
              <a:t>Click to edit Master title style</a:t>
            </a:r>
            <a:endParaRPr lang="en-US" dirty="0"/>
          </a:p>
        </p:txBody>
      </p:sp>
      <p:sp>
        <p:nvSpPr>
          <p:cNvPr id="6" name="Content Placeholder 5"/>
          <p:cNvSpPr>
            <a:spLocks noGrp="1"/>
          </p:cNvSpPr>
          <p:nvPr>
            <p:ph sz="quarter" idx="13"/>
          </p:nvPr>
        </p:nvSpPr>
        <p:spPr>
          <a:xfrm>
            <a:off x="304800" y="1371600"/>
            <a:ext cx="8229600" cy="4953000"/>
          </a:xfrm>
        </p:spPr>
        <p:txBody>
          <a:bodyPr>
            <a:normAutofit/>
          </a:bodyPr>
          <a:lstStyle>
            <a:lvl1pPr>
              <a:defRPr sz="2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31865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j-lt"/>
              </a:defRPr>
            </a:lvl1pPr>
          </a:lstStyle>
          <a:p>
            <a:r>
              <a:rPr kumimoji="0" lang="en-US" dirty="0"/>
              <a:t>Click to edit Master title style</a:t>
            </a:r>
          </a:p>
        </p:txBody>
      </p:sp>
      <p:sp>
        <p:nvSpPr>
          <p:cNvPr id="8" name="Content Placeholder 7"/>
          <p:cNvSpPr>
            <a:spLocks noGrp="1"/>
          </p:cNvSpPr>
          <p:nvPr>
            <p:ph sz="quarter" idx="1"/>
          </p:nvPr>
        </p:nvSpPr>
        <p:spPr>
          <a:xfrm>
            <a:off x="457200" y="1219200"/>
            <a:ext cx="8229600" cy="5181600"/>
          </a:xfrm>
        </p:spPr>
        <p:txBody>
          <a:bodyPr>
            <a:normAutofit/>
          </a:bodyPr>
          <a:lstStyle>
            <a:lvl1pPr>
              <a:defRPr sz="2200">
                <a:solidFill>
                  <a:schemeClr val="tx1"/>
                </a:solidFill>
                <a:latin typeface="+mn-lt"/>
                <a:cs typeface="Microsoft Sans Serif" panose="020B0604020202020204" pitchFamily="34" charset="0"/>
              </a:defRPr>
            </a:lvl1pPr>
            <a:lvl2pPr>
              <a:defRPr sz="2200">
                <a:solidFill>
                  <a:schemeClr val="tx1"/>
                </a:solidFill>
                <a:latin typeface="+mn-lt"/>
                <a:cs typeface="Microsoft Sans Serif" panose="020B0604020202020204" pitchFamily="34" charset="0"/>
              </a:defRPr>
            </a:lvl2pPr>
            <a:lvl3pPr>
              <a:defRPr sz="2200">
                <a:solidFill>
                  <a:schemeClr val="tx1"/>
                </a:solidFill>
                <a:latin typeface="+mn-lt"/>
                <a:cs typeface="Microsoft Sans Serif" panose="020B0604020202020204" pitchFamily="34" charset="0"/>
              </a:defRPr>
            </a:lvl3pPr>
            <a:lvl4pPr>
              <a:defRPr sz="2200">
                <a:solidFill>
                  <a:schemeClr val="tx1"/>
                </a:solidFill>
                <a:latin typeface="+mn-lt"/>
                <a:cs typeface="Microsoft Sans Serif" panose="020B0604020202020204" pitchFamily="34" charset="0"/>
              </a:defRPr>
            </a:lvl4pPr>
            <a:lvl5pPr>
              <a:defRPr sz="2200">
                <a:solidFill>
                  <a:schemeClr val="tx1"/>
                </a:solidFill>
                <a:latin typeface="+mn-lt"/>
                <a:cs typeface="Microsoft Sans Serif" panose="020B060402020202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cxnSp>
        <p:nvCxnSpPr>
          <p:cNvPr id="10" name="Straight Connector 9"/>
          <p:cNvCxnSpPr/>
          <p:nvPr/>
        </p:nvCxnSpPr>
        <p:spPr>
          <a:xfrm>
            <a:off x="0" y="11430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629400"/>
            <a:ext cx="6126480" cy="0"/>
          </a:xfrm>
          <a:prstGeom prst="line">
            <a:avLst/>
          </a:prstGeom>
          <a:ln w="254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17920" y="6629400"/>
            <a:ext cx="2926080" cy="0"/>
          </a:xfrm>
          <a:prstGeom prst="line">
            <a:avLst/>
          </a:prstGeom>
          <a:ln w="2540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12FE6A2B-B497-4B95-B38D-B1050728C25E}" type="slidenum">
              <a:rPr lang="en-CA" smtClean="0"/>
              <a:t>‹#›</a:t>
            </a:fld>
            <a:endParaRPr lang="en-CA" dirty="0"/>
          </a:p>
        </p:txBody>
      </p:sp>
    </p:spTree>
    <p:extLst>
      <p:ext uri="{BB962C8B-B14F-4D97-AF65-F5344CB8AC3E}">
        <p14:creationId xmlns:p14="http://schemas.microsoft.com/office/powerpoint/2010/main" val="2194950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lvl1pPr>
              <a:defRPr b="1">
                <a:latin typeface="+mj-lt"/>
              </a:defRPr>
            </a:lvl1pPr>
          </a:lstStyle>
          <a:p>
            <a:r>
              <a:rPr kumimoji="0" lang="en-US"/>
              <a:t>Click to edit Master title style</a:t>
            </a:r>
            <a:endParaRPr kumimoji="0" lang="en-US" dirty="0"/>
          </a:p>
        </p:txBody>
      </p:sp>
      <p:sp>
        <p:nvSpPr>
          <p:cNvPr id="9" name="Content Placeholder 8"/>
          <p:cNvSpPr>
            <a:spLocks noGrp="1"/>
          </p:cNvSpPr>
          <p:nvPr>
            <p:ph sz="quarter" idx="1"/>
          </p:nvPr>
        </p:nvSpPr>
        <p:spPr>
          <a:xfrm>
            <a:off x="457200" y="1219200"/>
            <a:ext cx="4041648" cy="4937760"/>
          </a:xfrm>
        </p:spPr>
        <p:txBody>
          <a:bodyPr>
            <a:normAutofit/>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Content Placeholder 10"/>
          <p:cNvSpPr>
            <a:spLocks noGrp="1"/>
          </p:cNvSpPr>
          <p:nvPr>
            <p:ph sz="quarter" idx="2"/>
          </p:nvPr>
        </p:nvSpPr>
        <p:spPr>
          <a:xfrm>
            <a:off x="4632198" y="1216152"/>
            <a:ext cx="4041648" cy="4937760"/>
          </a:xfrm>
        </p:spPr>
        <p:txBody>
          <a:bodyPr>
            <a:normAutofit/>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cxnSp>
        <p:nvCxnSpPr>
          <p:cNvPr id="8" name="Straight Connector 7"/>
          <p:cNvCxnSpPr/>
          <p:nvPr/>
        </p:nvCxnSpPr>
        <p:spPr>
          <a:xfrm>
            <a:off x="0" y="6629400"/>
            <a:ext cx="6126480" cy="0"/>
          </a:xfrm>
          <a:prstGeom prst="line">
            <a:avLst/>
          </a:prstGeom>
          <a:ln w="2540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17920" y="6610574"/>
            <a:ext cx="2926080" cy="0"/>
          </a:xfrm>
          <a:prstGeom prst="line">
            <a:avLst/>
          </a:prstGeom>
          <a:ln w="254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12FE6A2B-B497-4B95-B38D-B1050728C25E}" type="slidenum">
              <a:rPr lang="en-CA" smtClean="0"/>
              <a:t>‹#›</a:t>
            </a:fld>
            <a:endParaRPr lang="en-CA" dirty="0"/>
          </a:p>
        </p:txBody>
      </p:sp>
    </p:spTree>
    <p:extLst>
      <p:ext uri="{BB962C8B-B14F-4D97-AF65-F5344CB8AC3E}">
        <p14:creationId xmlns:p14="http://schemas.microsoft.com/office/powerpoint/2010/main" val="4213392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b="1">
                <a:latin typeface="+mj-l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285875"/>
            <a:ext cx="4040188" cy="685800"/>
          </a:xfrm>
          <a:noFill/>
          <a:ln>
            <a:solidFill>
              <a:schemeClr val="bg2">
                <a:lumMod val="10000"/>
              </a:schemeClr>
            </a:solidFill>
          </a:ln>
        </p:spPr>
        <p:txBody>
          <a:bodyPr lIns="91440" anchor="b" anchorCtr="0">
            <a:noAutofit/>
          </a:bodyPr>
          <a:lstStyle>
            <a:lvl1pPr marL="0" indent="0">
              <a:buNone/>
              <a:defRPr sz="2400" b="1">
                <a:solidFill>
                  <a:schemeClr val="accent2"/>
                </a:solidFill>
                <a:latin typeface="+mj-l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solidFill>
              <a:schemeClr val="bg2">
                <a:lumMod val="10000"/>
              </a:schemeClr>
            </a:solidFill>
          </a:ln>
        </p:spPr>
        <p:txBody>
          <a:bodyPr lIns="91440" anchor="b" anchorCtr="0"/>
          <a:lstStyle>
            <a:lvl1pPr marL="0" indent="0">
              <a:buNone/>
              <a:defRPr sz="2400" b="1">
                <a:solidFill>
                  <a:schemeClr val="accent2"/>
                </a:solidFill>
                <a:latin typeface="+mj-l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11" name="Content Placeholder 10"/>
          <p:cNvSpPr>
            <a:spLocks noGrp="1"/>
          </p:cNvSpPr>
          <p:nvPr>
            <p:ph sz="quarter" idx="2"/>
          </p:nvPr>
        </p:nvSpPr>
        <p:spPr>
          <a:xfrm>
            <a:off x="457200" y="2133600"/>
            <a:ext cx="4038600" cy="4038600"/>
          </a:xfrm>
          <a:ln>
            <a:solidFill>
              <a:schemeClr val="bg2">
                <a:lumMod val="10000"/>
              </a:schemeClr>
            </a:solidFill>
          </a:ln>
        </p:spPr>
        <p:txBody>
          <a:bodyPr>
            <a:norm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Content Placeholder 12"/>
          <p:cNvSpPr>
            <a:spLocks noGrp="1"/>
          </p:cNvSpPr>
          <p:nvPr>
            <p:ph sz="quarter" idx="4"/>
          </p:nvPr>
        </p:nvSpPr>
        <p:spPr>
          <a:xfrm>
            <a:off x="4648200" y="2133600"/>
            <a:ext cx="4038600" cy="4038600"/>
          </a:xfrm>
          <a:ln>
            <a:solidFill>
              <a:schemeClr val="bg2">
                <a:lumMod val="10000"/>
              </a:schemeClr>
            </a:solidFill>
          </a:ln>
        </p:spPr>
        <p:txBody>
          <a:bodyPr>
            <a:normAutofit/>
          </a:bodyPr>
          <a:lstStyle>
            <a:lvl1pPr>
              <a:defRPr sz="2200">
                <a:latin typeface="+mn-lt"/>
              </a:defRPr>
            </a:lvl1pPr>
            <a:lvl2pPr>
              <a:defRPr sz="2200">
                <a:latin typeface="+mn-lt"/>
              </a:defRPr>
            </a:lvl2pPr>
            <a:lvl3pPr>
              <a:defRPr sz="2200">
                <a:latin typeface="+mn-lt"/>
              </a:defRPr>
            </a:lvl3pPr>
            <a:lvl4pPr>
              <a:defRPr sz="2200">
                <a:latin typeface="+mn-lt"/>
              </a:defRPr>
            </a:lvl4pPr>
            <a:lvl5pPr>
              <a:defRPr sz="2200">
                <a:latin typeface="+mn-l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cxnSp>
        <p:nvCxnSpPr>
          <p:cNvPr id="10" name="Straight Connector 9"/>
          <p:cNvCxnSpPr/>
          <p:nvPr/>
        </p:nvCxnSpPr>
        <p:spPr>
          <a:xfrm>
            <a:off x="0" y="6610574"/>
            <a:ext cx="6126480" cy="0"/>
          </a:xfrm>
          <a:prstGeom prst="line">
            <a:avLst/>
          </a:prstGeom>
          <a:ln w="2540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17920" y="6610574"/>
            <a:ext cx="2926080" cy="0"/>
          </a:xfrm>
          <a:prstGeom prst="line">
            <a:avLst/>
          </a:prstGeom>
          <a:ln w="254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p>
            <a:fld id="{12FE6A2B-B497-4B95-B38D-B1050728C25E}" type="slidenum">
              <a:rPr lang="en-CA" smtClean="0"/>
              <a:t>‹#›</a:t>
            </a:fld>
            <a:endParaRPr lang="en-CA" dirty="0"/>
          </a:p>
        </p:txBody>
      </p:sp>
    </p:spTree>
    <p:extLst>
      <p:ext uri="{BB962C8B-B14F-4D97-AF65-F5344CB8AC3E}">
        <p14:creationId xmlns:p14="http://schemas.microsoft.com/office/powerpoint/2010/main" val="4158482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xample">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lvl1pPr>
              <a:defRPr b="1">
                <a:latin typeface="+mj-lt"/>
              </a:defRPr>
            </a:lvl1pPr>
          </a:lstStyle>
          <a:p>
            <a:r>
              <a:rPr kumimoji="0" lang="en-US"/>
              <a:t>Click to edit Master title style</a:t>
            </a:r>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cxnSp>
        <p:nvCxnSpPr>
          <p:cNvPr id="7" name="Straight Connector 6"/>
          <p:cNvCxnSpPr/>
          <p:nvPr/>
        </p:nvCxnSpPr>
        <p:spPr>
          <a:xfrm>
            <a:off x="6217920" y="6610574"/>
            <a:ext cx="2926080" cy="0"/>
          </a:xfrm>
          <a:prstGeom prst="line">
            <a:avLst/>
          </a:prstGeom>
          <a:ln w="254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610574"/>
            <a:ext cx="6126480" cy="0"/>
          </a:xfrm>
          <a:prstGeom prst="line">
            <a:avLst/>
          </a:prstGeom>
          <a:ln w="2540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12FE6A2B-B497-4B95-B38D-B1050728C25E}" type="slidenum">
              <a:rPr lang="en-CA" smtClean="0"/>
              <a:t>‹#›</a:t>
            </a:fld>
            <a:endParaRPr lang="en-CA" dirty="0"/>
          </a:p>
        </p:txBody>
      </p:sp>
    </p:spTree>
    <p:extLst>
      <p:ext uri="{BB962C8B-B14F-4D97-AF65-F5344CB8AC3E}">
        <p14:creationId xmlns:p14="http://schemas.microsoft.com/office/powerpoint/2010/main" val="537745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Slide Number Placeholder 1"/>
          <p:cNvSpPr>
            <a:spLocks noGrp="1"/>
          </p:cNvSpPr>
          <p:nvPr>
            <p:ph type="sldNum" sz="quarter" idx="10"/>
          </p:nvPr>
        </p:nvSpPr>
        <p:spPr/>
        <p:txBody>
          <a:bodyPr/>
          <a:lstStyle/>
          <a:p>
            <a:fld id="{12FE6A2B-B497-4B95-B38D-B1050728C25E}" type="slidenum">
              <a:rPr lang="en-CA" smtClean="0"/>
              <a:t>‹#›</a:t>
            </a:fld>
            <a:endParaRPr lang="en-CA" dirty="0"/>
          </a:p>
        </p:txBody>
      </p:sp>
    </p:spTree>
    <p:extLst>
      <p:ext uri="{BB962C8B-B14F-4D97-AF65-F5344CB8AC3E}">
        <p14:creationId xmlns:p14="http://schemas.microsoft.com/office/powerpoint/2010/main" val="2034863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Freeform 4"/>
          <p:cNvSpPr/>
          <p:nvPr userDrawn="1"/>
        </p:nvSpPr>
        <p:spPr>
          <a:xfrm>
            <a:off x="0" y="6204150"/>
            <a:ext cx="9147178" cy="653850"/>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6" name="Freeform 5"/>
          <p:cNvSpPr/>
          <p:nvPr/>
        </p:nvSpPr>
        <p:spPr>
          <a:xfrm>
            <a:off x="0" y="5936061"/>
            <a:ext cx="3286124" cy="76953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userDrawn="1"/>
        </p:nvSpPr>
        <p:spPr>
          <a:xfrm rot="231016">
            <a:off x="-3584" y="5855128"/>
            <a:ext cx="9119119" cy="1154316"/>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rot="21340927">
            <a:off x="-196" y="569024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 name="Slide Number Placeholder 2"/>
          <p:cNvSpPr>
            <a:spLocks noGrp="1"/>
          </p:cNvSpPr>
          <p:nvPr>
            <p:ph type="sldNum" sz="quarter" idx="4"/>
          </p:nvPr>
        </p:nvSpPr>
        <p:spPr>
          <a:xfrm>
            <a:off x="7010400" y="576440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FE6A2B-B497-4B95-B38D-B1050728C25E}" type="slidenum">
              <a:rPr lang="en-CA" smtClean="0"/>
              <a:t>‹#›</a:t>
            </a:fld>
            <a:endParaRPr lang="en-CA" dirty="0"/>
          </a:p>
        </p:txBody>
      </p:sp>
    </p:spTree>
    <p:extLst>
      <p:ext uri="{BB962C8B-B14F-4D97-AF65-F5344CB8AC3E}">
        <p14:creationId xmlns:p14="http://schemas.microsoft.com/office/powerpoint/2010/main" val="3927954151"/>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25" r:id="rId8"/>
    <p:sldLayoutId id="2147484227" r:id="rId9"/>
    <p:sldLayoutId id="2147484228" r:id="rId10"/>
    <p:sldLayoutId id="2147484229" r:id="rId11"/>
    <p:sldLayoutId id="2147484230" r:id="rId12"/>
    <p:sldLayoutId id="2147484231" r:id="rId13"/>
    <p:sldLayoutId id="2147484232" r:id="rId14"/>
    <p:sldLayoutId id="2147484234" r:id="rId15"/>
    <p:sldLayoutId id="2147484235" r:id="rId16"/>
    <p:sldLayoutId id="2147484237" r:id="rId17"/>
    <p:sldLayoutId id="2147484238" r:id="rId18"/>
    <p:sldLayoutId id="2147484239" r:id="rId19"/>
    <p:sldLayoutId id="2147484204" r:id="rId20"/>
    <p:sldLayoutId id="2147484173" r:id="rId21"/>
    <p:sldLayoutId id="2147484266" r:id="rId22"/>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2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2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2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2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22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www.youtube.com/watch?v=8b5-iEnW70k"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cmegroup.com/trading/weather/"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s://www.mail.ubc.ca/owa/redir.aspx?C=Fr06y1sasLTTha64FAEUIvkQOs7ttE_9WYygMA9ZZMzZD9gBLh_VCA..&amp;URL=http://www.cmegroup.com/trading/weather/"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www.investopedia.com/terms/h/hedge.asp" TargetMode="External"/><Relationship Id="rId2" Type="http://schemas.openxmlformats.org/officeDocument/2006/relationships/hyperlink" Target="https://www.investopedia.com/terms/f/futurescontract.asp" TargetMode="Externa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A30B75-B6A1-4250-95E5-2F3805B5F926}"/>
              </a:ext>
            </a:extLst>
          </p:cNvPr>
          <p:cNvSpPr>
            <a:spLocks noGrp="1"/>
          </p:cNvSpPr>
          <p:nvPr>
            <p:ph type="title"/>
          </p:nvPr>
        </p:nvSpPr>
        <p:spPr/>
        <p:txBody>
          <a:bodyPr/>
          <a:lstStyle/>
          <a:p>
            <a:br>
              <a:rPr lang="en-CA" dirty="0"/>
            </a:br>
            <a:r>
              <a:rPr lang="en-US" b="1" dirty="0"/>
              <a:t>Financial Management</a:t>
            </a:r>
            <a:br>
              <a:rPr lang="en-US" b="1" dirty="0"/>
            </a:br>
            <a:r>
              <a:rPr lang="en-US" b="1" dirty="0"/>
              <a:t>Financing the Business, Risk &amp; Leverage, &amp; Risk &amp; Return</a:t>
            </a:r>
            <a:br>
              <a:rPr lang="en-US" b="1" dirty="0"/>
            </a:br>
            <a:endParaRPr lang="en-CA" dirty="0"/>
          </a:p>
        </p:txBody>
      </p:sp>
      <p:sp>
        <p:nvSpPr>
          <p:cNvPr id="6" name="Text Placeholder 5">
            <a:extLst>
              <a:ext uri="{FF2B5EF4-FFF2-40B4-BE49-F238E27FC236}">
                <a16:creationId xmlns:a16="http://schemas.microsoft.com/office/drawing/2014/main" id="{3A5C227C-0B70-45CE-A376-78AE300BF755}"/>
              </a:ext>
            </a:extLst>
          </p:cNvPr>
          <p:cNvSpPr>
            <a:spLocks noGrp="1"/>
          </p:cNvSpPr>
          <p:nvPr>
            <p:ph type="body" idx="10"/>
          </p:nvPr>
        </p:nvSpPr>
        <p:spPr/>
        <p:txBody>
          <a:bodyPr/>
          <a:lstStyle/>
          <a:p>
            <a:r>
              <a:rPr lang="en-CA" dirty="0"/>
              <a:t>Lecture 9</a:t>
            </a:r>
          </a:p>
        </p:txBody>
      </p:sp>
      <p:sp>
        <p:nvSpPr>
          <p:cNvPr id="11" name="Text Placeholder 10">
            <a:extLst>
              <a:ext uri="{FF2B5EF4-FFF2-40B4-BE49-F238E27FC236}">
                <a16:creationId xmlns:a16="http://schemas.microsoft.com/office/drawing/2014/main" id="{27B621A9-C831-4562-B6A9-49940C3DC742}"/>
              </a:ext>
            </a:extLst>
          </p:cNvPr>
          <p:cNvSpPr>
            <a:spLocks noGrp="1"/>
          </p:cNvSpPr>
          <p:nvPr>
            <p:ph type="body" idx="11"/>
          </p:nvPr>
        </p:nvSpPr>
        <p:spPr/>
        <p:txBody>
          <a:bodyPr/>
          <a:lstStyle/>
          <a:p>
            <a:endParaRPr lang="en-CA" dirty="0"/>
          </a:p>
        </p:txBody>
      </p:sp>
      <p:sp>
        <p:nvSpPr>
          <p:cNvPr id="8" name="Rectangle 7">
            <a:extLst>
              <a:ext uri="{FF2B5EF4-FFF2-40B4-BE49-F238E27FC236}">
                <a16:creationId xmlns:a16="http://schemas.microsoft.com/office/drawing/2014/main" id="{00DC5451-E7BE-4793-A74D-959C15116AF6}"/>
              </a:ext>
            </a:extLst>
          </p:cNvPr>
          <p:cNvSpPr/>
          <p:nvPr/>
        </p:nvSpPr>
        <p:spPr>
          <a:xfrm>
            <a:off x="0" y="1295400"/>
            <a:ext cx="9144000" cy="4246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CA" dirty="0">
                <a:latin typeface="+mj-lt"/>
              </a:rPr>
              <a:t>2018 January ELEC/CPEN 481</a:t>
            </a:r>
          </a:p>
        </p:txBody>
      </p:sp>
    </p:spTree>
    <p:extLst>
      <p:ext uri="{BB962C8B-B14F-4D97-AF65-F5344CB8AC3E}">
        <p14:creationId xmlns:p14="http://schemas.microsoft.com/office/powerpoint/2010/main" val="2242445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p:txBody>
          <a:bodyPr>
            <a:normAutofit fontScale="92500" lnSpcReduction="10000"/>
          </a:bodyPr>
          <a:lstStyle/>
          <a:p>
            <a:pPr marL="0" indent="0">
              <a:buNone/>
            </a:pPr>
            <a:r>
              <a:rPr lang="en-CA" b="1" dirty="0"/>
              <a:t>Bond is a type of debt instrument  (borrowed money) </a:t>
            </a:r>
          </a:p>
          <a:p>
            <a:pPr lvl="1"/>
            <a:r>
              <a:rPr lang="en-CA" dirty="0"/>
              <a:t>way for a company or government to raise money by selling, in effect, IOUs – with annual interest payments.</a:t>
            </a:r>
          </a:p>
          <a:p>
            <a:pPr marL="0" indent="0">
              <a:buNone/>
            </a:pPr>
            <a:r>
              <a:rPr lang="en-CA" b="1" u="sng" dirty="0"/>
              <a:t>Sources</a:t>
            </a:r>
            <a:r>
              <a:rPr lang="en-CA" b="1" dirty="0"/>
              <a:t>  </a:t>
            </a:r>
            <a:r>
              <a:rPr lang="en-CA" dirty="0"/>
              <a:t>Buy bonds direct from corporation or secondary public market </a:t>
            </a:r>
          </a:p>
          <a:p>
            <a:pPr marL="0" indent="0">
              <a:buNone/>
            </a:pPr>
            <a:r>
              <a:rPr lang="en-CA" b="1" u="sng" dirty="0"/>
              <a:t>Use </a:t>
            </a:r>
          </a:p>
          <a:p>
            <a:pPr marL="0" indent="0">
              <a:buNone/>
            </a:pPr>
            <a:r>
              <a:rPr lang="en-CA" b="1" u="sng" dirty="0"/>
              <a:t>Repayment</a:t>
            </a:r>
            <a:r>
              <a:rPr lang="en-CA" b="1" dirty="0"/>
              <a:t> </a:t>
            </a:r>
            <a:endParaRPr lang="en-CA" dirty="0"/>
          </a:p>
          <a:p>
            <a:pPr lvl="1"/>
            <a:r>
              <a:rPr lang="en-CA" dirty="0"/>
              <a:t>Repay the principal amount (face value) when the bond matures – e.g. 5, 10, 20 or 30 years.</a:t>
            </a:r>
          </a:p>
          <a:p>
            <a:pPr lvl="1"/>
            <a:r>
              <a:rPr lang="en-CA" dirty="0"/>
              <a:t>Interest at a defined rate provided by </a:t>
            </a:r>
            <a:r>
              <a:rPr lang="en-US" dirty="0"/>
              <a:t>issuer at set intervals (coupons) over the bond's life (term) </a:t>
            </a:r>
            <a:r>
              <a:rPr lang="en-CA" dirty="0"/>
              <a:t>- tax deductible for the corporation paying it</a:t>
            </a:r>
          </a:p>
          <a:p>
            <a:pPr marL="0" indent="0">
              <a:buNone/>
            </a:pPr>
            <a:r>
              <a:rPr lang="en-CA" b="1" u="sng" dirty="0"/>
              <a:t>Security</a:t>
            </a:r>
            <a:r>
              <a:rPr lang="en-CA" u="sng" dirty="0"/>
              <a:t> – depends but not usually (assess credit worthiness) </a:t>
            </a:r>
          </a:p>
          <a:p>
            <a:pPr marL="0" indent="0">
              <a:buNone/>
            </a:pPr>
            <a:r>
              <a:rPr lang="en-CA" b="1" u="sng" dirty="0"/>
              <a:t>Owner can Transfer</a:t>
            </a:r>
            <a:r>
              <a:rPr lang="en-CA" dirty="0"/>
              <a:t> - A bond can be bought and sold on the secondary market, subject to there being sufficient liquidity in the market. The value or price of a bond may fluctuate due to a number of factors such as interest rate movements and the perceived credit worthiness of the issuer.</a:t>
            </a:r>
            <a:endParaRPr lang="en-CA" b="1" u="sng" dirty="0"/>
          </a:p>
          <a:p>
            <a:pPr lvl="1"/>
            <a:endParaRPr lang="en-CA" dirty="0"/>
          </a:p>
          <a:p>
            <a:endParaRPr lang="en-CA" dirty="0"/>
          </a:p>
          <a:p>
            <a:pPr marL="0" indent="0">
              <a:buNone/>
            </a:pPr>
            <a:endParaRPr lang="en-US" altLang="en-US" dirty="0"/>
          </a:p>
        </p:txBody>
      </p:sp>
      <p:sp>
        <p:nvSpPr>
          <p:cNvPr id="29698" name="Rectangle 2"/>
          <p:cNvSpPr>
            <a:spLocks noGrp="1" noChangeArrowheads="1"/>
          </p:cNvSpPr>
          <p:nvPr>
            <p:ph type="title"/>
          </p:nvPr>
        </p:nvSpPr>
        <p:spPr/>
        <p:txBody>
          <a:bodyPr>
            <a:normAutofit/>
          </a:bodyPr>
          <a:lstStyle/>
          <a:p>
            <a:r>
              <a:rPr lang="en-CA" dirty="0"/>
              <a:t>Debt Financing - </a:t>
            </a:r>
            <a:r>
              <a:rPr lang="en-CA" b="1" dirty="0"/>
              <a:t>Bond</a:t>
            </a:r>
            <a:endParaRPr lang="en-US" altLang="en-US" b="1" dirty="0"/>
          </a:p>
        </p:txBody>
      </p:sp>
      <p:sp>
        <p:nvSpPr>
          <p:cNvPr id="5" name="Slide Number Placeholder 4">
            <a:extLst>
              <a:ext uri="{FF2B5EF4-FFF2-40B4-BE49-F238E27FC236}">
                <a16:creationId xmlns:a16="http://schemas.microsoft.com/office/drawing/2014/main" id="{5C9824C3-4206-415B-9B31-3547F4B4328B}"/>
              </a:ext>
            </a:extLst>
          </p:cNvPr>
          <p:cNvSpPr>
            <a:spLocks noGrp="1"/>
          </p:cNvSpPr>
          <p:nvPr>
            <p:ph type="sldNum" sz="quarter" idx="10"/>
          </p:nvPr>
        </p:nvSpPr>
        <p:spPr/>
        <p:txBody>
          <a:bodyPr/>
          <a:lstStyle/>
          <a:p>
            <a:fld id="{12FE6A2B-B497-4B95-B38D-B1050728C25E}" type="slidenum">
              <a:rPr lang="en-CA" smtClean="0"/>
              <a:t>10</a:t>
            </a:fld>
            <a:endParaRPr lang="en-CA" dirty="0"/>
          </a:p>
        </p:txBody>
      </p:sp>
    </p:spTree>
    <p:extLst>
      <p:ext uri="{BB962C8B-B14F-4D97-AF65-F5344CB8AC3E}">
        <p14:creationId xmlns:p14="http://schemas.microsoft.com/office/powerpoint/2010/main" val="1600853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D672A-B865-440F-950D-EDD32D12E772}"/>
              </a:ext>
            </a:extLst>
          </p:cNvPr>
          <p:cNvSpPr>
            <a:spLocks noGrp="1"/>
          </p:cNvSpPr>
          <p:nvPr>
            <p:ph type="title"/>
          </p:nvPr>
        </p:nvSpPr>
        <p:spPr/>
        <p:txBody>
          <a:bodyPr/>
          <a:lstStyle/>
          <a:p>
            <a:r>
              <a:rPr lang="en-CA" dirty="0"/>
              <a:t>Debt Financing – </a:t>
            </a:r>
            <a:r>
              <a:rPr lang="en-CA" b="1" dirty="0"/>
              <a:t>Bond vs Loans</a:t>
            </a:r>
            <a:endParaRPr lang="en-CA" dirty="0"/>
          </a:p>
        </p:txBody>
      </p:sp>
      <p:sp>
        <p:nvSpPr>
          <p:cNvPr id="3" name="Content Placeholder 2">
            <a:extLst>
              <a:ext uri="{FF2B5EF4-FFF2-40B4-BE49-F238E27FC236}">
                <a16:creationId xmlns:a16="http://schemas.microsoft.com/office/drawing/2014/main" id="{6980FD0B-64AA-4699-84B9-97923E119FE5}"/>
              </a:ext>
            </a:extLst>
          </p:cNvPr>
          <p:cNvSpPr>
            <a:spLocks noGrp="1"/>
          </p:cNvSpPr>
          <p:nvPr>
            <p:ph sz="quarter" idx="1"/>
          </p:nvPr>
        </p:nvSpPr>
        <p:spPr/>
        <p:txBody>
          <a:bodyPr/>
          <a:lstStyle/>
          <a:p>
            <a:endParaRPr lang="en-CA" dirty="0"/>
          </a:p>
        </p:txBody>
      </p:sp>
      <p:pic>
        <p:nvPicPr>
          <p:cNvPr id="5" name="Picture 4">
            <a:extLst>
              <a:ext uri="{FF2B5EF4-FFF2-40B4-BE49-F238E27FC236}">
                <a16:creationId xmlns:a16="http://schemas.microsoft.com/office/drawing/2014/main" id="{60677D1C-AC4D-478E-B657-F7C9EEFE4A8A}"/>
              </a:ext>
            </a:extLst>
          </p:cNvPr>
          <p:cNvPicPr>
            <a:picLocks noChangeAspect="1"/>
          </p:cNvPicPr>
          <p:nvPr/>
        </p:nvPicPr>
        <p:blipFill>
          <a:blip r:embed="rId2"/>
          <a:stretch>
            <a:fillRect/>
          </a:stretch>
        </p:blipFill>
        <p:spPr>
          <a:xfrm>
            <a:off x="405075" y="1340340"/>
            <a:ext cx="8357925" cy="3688860"/>
          </a:xfrm>
          <a:prstGeom prst="rect">
            <a:avLst/>
          </a:prstGeom>
        </p:spPr>
      </p:pic>
      <p:sp>
        <p:nvSpPr>
          <p:cNvPr id="6" name="Slide Number Placeholder 5">
            <a:extLst>
              <a:ext uri="{FF2B5EF4-FFF2-40B4-BE49-F238E27FC236}">
                <a16:creationId xmlns:a16="http://schemas.microsoft.com/office/drawing/2014/main" id="{873C3902-31F1-4C32-AE4F-9F486E846F92}"/>
              </a:ext>
            </a:extLst>
          </p:cNvPr>
          <p:cNvSpPr>
            <a:spLocks noGrp="1"/>
          </p:cNvSpPr>
          <p:nvPr>
            <p:ph type="sldNum" sz="quarter" idx="10"/>
          </p:nvPr>
        </p:nvSpPr>
        <p:spPr/>
        <p:txBody>
          <a:bodyPr/>
          <a:lstStyle/>
          <a:p>
            <a:fld id="{12FE6A2B-B497-4B95-B38D-B1050728C25E}" type="slidenum">
              <a:rPr lang="en-CA" smtClean="0"/>
              <a:t>11</a:t>
            </a:fld>
            <a:endParaRPr lang="en-CA" dirty="0"/>
          </a:p>
        </p:txBody>
      </p:sp>
    </p:spTree>
    <p:extLst>
      <p:ext uri="{BB962C8B-B14F-4D97-AF65-F5344CB8AC3E}">
        <p14:creationId xmlns:p14="http://schemas.microsoft.com/office/powerpoint/2010/main" val="943741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endParaRPr lang="en-US" dirty="0"/>
          </a:p>
          <a:p>
            <a:r>
              <a:rPr lang="en-US" dirty="0"/>
              <a:t>Use of Debt magnifies return on equity </a:t>
            </a:r>
          </a:p>
          <a:p>
            <a:endParaRPr lang="en-US" dirty="0"/>
          </a:p>
          <a:p>
            <a:r>
              <a:rPr lang="en-US" dirty="0"/>
              <a:t>The lender has no say in the management or direction of the business, as long as the loan payments are made and contracts are not violated.</a:t>
            </a:r>
          </a:p>
          <a:p>
            <a:endParaRPr lang="en-US" dirty="0"/>
          </a:p>
          <a:p>
            <a:r>
              <a:rPr lang="en-US" dirty="0"/>
              <a:t>Debt payments are predictable; they do not change with the fortunes of the business.</a:t>
            </a:r>
          </a:p>
          <a:p>
            <a:endParaRPr lang="en-US" dirty="0"/>
          </a:p>
          <a:p>
            <a:r>
              <a:rPr lang="en-US" dirty="0"/>
              <a:t>Debt payments can be set up so that they are matched with the seasonal sales of the business.</a:t>
            </a:r>
          </a:p>
          <a:p>
            <a:endParaRPr lang="en-US" dirty="0"/>
          </a:p>
          <a:p>
            <a:r>
              <a:rPr lang="en-US" dirty="0"/>
              <a:t>Lenders do not share in the business’s profits.</a:t>
            </a:r>
          </a:p>
          <a:p>
            <a:endParaRPr lang="en-US" dirty="0"/>
          </a:p>
        </p:txBody>
      </p:sp>
      <p:sp>
        <p:nvSpPr>
          <p:cNvPr id="2" name="Title 1"/>
          <p:cNvSpPr>
            <a:spLocks noGrp="1"/>
          </p:cNvSpPr>
          <p:nvPr>
            <p:ph type="title"/>
          </p:nvPr>
        </p:nvSpPr>
        <p:spPr/>
        <p:txBody>
          <a:bodyPr/>
          <a:lstStyle/>
          <a:p>
            <a:r>
              <a:rPr lang="en-US" dirty="0"/>
              <a:t>Debt Financing:</a:t>
            </a:r>
          </a:p>
        </p:txBody>
      </p:sp>
      <p:sp>
        <p:nvSpPr>
          <p:cNvPr id="6" name="TextBox 5"/>
          <p:cNvSpPr txBox="1"/>
          <p:nvPr/>
        </p:nvSpPr>
        <p:spPr>
          <a:xfrm>
            <a:off x="228600" y="1219200"/>
            <a:ext cx="86868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b="1" dirty="0">
                <a:solidFill>
                  <a:schemeClr val="bg1"/>
                </a:solidFill>
                <a:cs typeface="Arial" panose="020B0604020202020204" pitchFamily="34" charset="0"/>
              </a:rPr>
              <a:t>Debt Advantages</a:t>
            </a:r>
          </a:p>
        </p:txBody>
      </p:sp>
      <p:sp>
        <p:nvSpPr>
          <p:cNvPr id="4" name="Slide Number Placeholder 3">
            <a:extLst>
              <a:ext uri="{FF2B5EF4-FFF2-40B4-BE49-F238E27FC236}">
                <a16:creationId xmlns:a16="http://schemas.microsoft.com/office/drawing/2014/main" id="{FA2B6BA7-518F-4DA4-A435-5956C83C6CF4}"/>
              </a:ext>
            </a:extLst>
          </p:cNvPr>
          <p:cNvSpPr>
            <a:spLocks noGrp="1"/>
          </p:cNvSpPr>
          <p:nvPr>
            <p:ph type="sldNum" sz="quarter" idx="10"/>
          </p:nvPr>
        </p:nvSpPr>
        <p:spPr/>
        <p:txBody>
          <a:bodyPr/>
          <a:lstStyle/>
          <a:p>
            <a:fld id="{12FE6A2B-B497-4B95-B38D-B1050728C25E}" type="slidenum">
              <a:rPr lang="en-CA" smtClean="0"/>
              <a:t>12</a:t>
            </a:fld>
            <a:endParaRPr lang="en-CA" dirty="0"/>
          </a:p>
        </p:txBody>
      </p:sp>
    </p:spTree>
    <p:extLst>
      <p:ext uri="{BB962C8B-B14F-4D97-AF65-F5344CB8AC3E}">
        <p14:creationId xmlns:p14="http://schemas.microsoft.com/office/powerpoint/2010/main" val="330058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r>
              <a:rPr lang="en-US" dirty="0"/>
              <a:t>Financial Risk and Liability Concerns – fixed debt payment required</a:t>
            </a:r>
          </a:p>
          <a:p>
            <a:endParaRPr lang="en-US" dirty="0"/>
          </a:p>
          <a:p>
            <a:r>
              <a:rPr lang="en-US" dirty="0"/>
              <a:t>Use of debt magnifies financial risk and potential losses</a:t>
            </a:r>
          </a:p>
          <a:p>
            <a:endParaRPr lang="en-US" dirty="0"/>
          </a:p>
          <a:p>
            <a:r>
              <a:rPr lang="en-US" dirty="0"/>
              <a:t>Lenders expect regular financial reporting and compliance with the loan contracts.</a:t>
            </a:r>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Debt Financing:</a:t>
            </a:r>
          </a:p>
        </p:txBody>
      </p:sp>
      <p:sp>
        <p:nvSpPr>
          <p:cNvPr id="6" name="TextBox 5"/>
          <p:cNvSpPr txBox="1"/>
          <p:nvPr/>
        </p:nvSpPr>
        <p:spPr>
          <a:xfrm>
            <a:off x="228600" y="1219200"/>
            <a:ext cx="86868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b="1" dirty="0">
                <a:solidFill>
                  <a:schemeClr val="bg1"/>
                </a:solidFill>
              </a:rPr>
              <a:t>Debt Disadvantages</a:t>
            </a:r>
            <a:endParaRPr lang="en-US" sz="2000"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E0270AFD-47CD-48EB-871B-4F03F446D3B3}"/>
              </a:ext>
            </a:extLst>
          </p:cNvPr>
          <p:cNvSpPr>
            <a:spLocks noGrp="1"/>
          </p:cNvSpPr>
          <p:nvPr>
            <p:ph type="sldNum" sz="quarter" idx="10"/>
          </p:nvPr>
        </p:nvSpPr>
        <p:spPr/>
        <p:txBody>
          <a:bodyPr/>
          <a:lstStyle/>
          <a:p>
            <a:fld id="{12FE6A2B-B497-4B95-B38D-B1050728C25E}" type="slidenum">
              <a:rPr lang="en-CA" smtClean="0"/>
              <a:t>13</a:t>
            </a:fld>
            <a:endParaRPr lang="en-CA" dirty="0"/>
          </a:p>
        </p:txBody>
      </p:sp>
    </p:spTree>
    <p:extLst>
      <p:ext uri="{BB962C8B-B14F-4D97-AF65-F5344CB8AC3E}">
        <p14:creationId xmlns:p14="http://schemas.microsoft.com/office/powerpoint/2010/main" val="135892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Equity Financing </a:t>
            </a:r>
          </a:p>
        </p:txBody>
      </p:sp>
      <p:sp>
        <p:nvSpPr>
          <p:cNvPr id="5" name="Content Placeholder 4"/>
          <p:cNvSpPr>
            <a:spLocks noGrp="1"/>
          </p:cNvSpPr>
          <p:nvPr>
            <p:ph sz="quarter" idx="13"/>
          </p:nvPr>
        </p:nvSpPr>
        <p:spPr/>
        <p:txBody>
          <a:bodyPr/>
          <a:lstStyle/>
          <a:p>
            <a:endParaRPr lang="en-CA" dirty="0"/>
          </a:p>
        </p:txBody>
      </p:sp>
      <p:sp>
        <p:nvSpPr>
          <p:cNvPr id="2" name="Slide Number Placeholder 1">
            <a:extLst>
              <a:ext uri="{FF2B5EF4-FFF2-40B4-BE49-F238E27FC236}">
                <a16:creationId xmlns:a16="http://schemas.microsoft.com/office/drawing/2014/main" id="{E39B7F34-B070-4F4C-8167-8BCFE83D108C}"/>
              </a:ext>
            </a:extLst>
          </p:cNvPr>
          <p:cNvSpPr>
            <a:spLocks noGrp="1"/>
          </p:cNvSpPr>
          <p:nvPr>
            <p:ph type="sldNum" sz="quarter" idx="14"/>
          </p:nvPr>
        </p:nvSpPr>
        <p:spPr/>
        <p:txBody>
          <a:bodyPr/>
          <a:lstStyle/>
          <a:p>
            <a:fld id="{12FE6A2B-B497-4B95-B38D-B1050728C25E}" type="slidenum">
              <a:rPr lang="en-CA" smtClean="0"/>
              <a:t>14</a:t>
            </a:fld>
            <a:endParaRPr lang="en-CA" dirty="0"/>
          </a:p>
        </p:txBody>
      </p:sp>
    </p:spTree>
    <p:extLst>
      <p:ext uri="{BB962C8B-B14F-4D97-AF65-F5344CB8AC3E}">
        <p14:creationId xmlns:p14="http://schemas.microsoft.com/office/powerpoint/2010/main" val="3345712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CA" dirty="0"/>
              <a:t>Equity Financing </a:t>
            </a:r>
          </a:p>
        </p:txBody>
      </p:sp>
      <p:sp>
        <p:nvSpPr>
          <p:cNvPr id="35843" name="Rectangle 3"/>
          <p:cNvSpPr>
            <a:spLocks noGrp="1" noChangeArrowheads="1"/>
          </p:cNvSpPr>
          <p:nvPr>
            <p:ph sz="quarter" idx="1"/>
          </p:nvPr>
        </p:nvSpPr>
        <p:spPr/>
        <p:txBody>
          <a:bodyPr>
            <a:normAutofit/>
          </a:bodyPr>
          <a:lstStyle/>
          <a:p>
            <a:r>
              <a:rPr lang="en-US" dirty="0"/>
              <a:t>Provide money and in return, receive share/stocks that represent ownership (%) of business</a:t>
            </a:r>
          </a:p>
          <a:p>
            <a:r>
              <a:rPr lang="en-US" b="1" u="sng" dirty="0"/>
              <a:t>Repayment</a:t>
            </a:r>
          </a:p>
          <a:p>
            <a:pPr lvl="1"/>
            <a:r>
              <a:rPr lang="en-US" dirty="0"/>
              <a:t>Equity owners get profit from a company (dividend) but DO NOT get their original investment back</a:t>
            </a:r>
          </a:p>
          <a:p>
            <a:endParaRPr lang="en-US" sz="300" dirty="0"/>
          </a:p>
          <a:p>
            <a:r>
              <a:rPr lang="en-CA" b="1" u="sng" dirty="0"/>
              <a:t>Use ?</a:t>
            </a:r>
          </a:p>
          <a:p>
            <a:r>
              <a:rPr lang="en-CA" u="sng" dirty="0"/>
              <a:t>Collateral </a:t>
            </a:r>
          </a:p>
          <a:p>
            <a:pPr lvl="1"/>
            <a:r>
              <a:rPr lang="en-CA" u="sng" dirty="0"/>
              <a:t>Normally - no collateral required - u</a:t>
            </a:r>
            <a:r>
              <a:rPr lang="en-CA" dirty="0"/>
              <a:t>nsecured as it reflects the faith of the investor in the business</a:t>
            </a:r>
          </a:p>
          <a:p>
            <a:pPr lvl="1"/>
            <a:endParaRPr lang="en-CA" dirty="0"/>
          </a:p>
          <a:p>
            <a:pPr lvl="1"/>
            <a:r>
              <a:rPr lang="en-CA" dirty="0"/>
              <a:t>Major considerations because this frees up assets to be used as security for the loans (debt financing).</a:t>
            </a:r>
          </a:p>
        </p:txBody>
      </p:sp>
      <p:sp>
        <p:nvSpPr>
          <p:cNvPr id="2" name="Slide Number Placeholder 1">
            <a:extLst>
              <a:ext uri="{FF2B5EF4-FFF2-40B4-BE49-F238E27FC236}">
                <a16:creationId xmlns:a16="http://schemas.microsoft.com/office/drawing/2014/main" id="{3B77A686-2EE3-4157-B499-A3A3D8492DC8}"/>
              </a:ext>
            </a:extLst>
          </p:cNvPr>
          <p:cNvSpPr>
            <a:spLocks noGrp="1"/>
          </p:cNvSpPr>
          <p:nvPr>
            <p:ph type="sldNum" sz="quarter" idx="10"/>
          </p:nvPr>
        </p:nvSpPr>
        <p:spPr/>
        <p:txBody>
          <a:bodyPr/>
          <a:lstStyle/>
          <a:p>
            <a:fld id="{12FE6A2B-B497-4B95-B38D-B1050728C25E}" type="slidenum">
              <a:rPr lang="en-CA" smtClean="0"/>
              <a:t>15</a:t>
            </a:fld>
            <a:endParaRPr lang="en-CA" dirty="0"/>
          </a:p>
        </p:txBody>
      </p:sp>
    </p:spTree>
    <p:extLst>
      <p:ext uri="{BB962C8B-B14F-4D97-AF65-F5344CB8AC3E}">
        <p14:creationId xmlns:p14="http://schemas.microsoft.com/office/powerpoint/2010/main" val="2544570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CA" dirty="0"/>
              <a:t>Equity Financing </a:t>
            </a:r>
          </a:p>
        </p:txBody>
      </p:sp>
      <p:sp>
        <p:nvSpPr>
          <p:cNvPr id="35843" name="Rectangle 3"/>
          <p:cNvSpPr>
            <a:spLocks noGrp="1" noChangeArrowheads="1"/>
          </p:cNvSpPr>
          <p:nvPr>
            <p:ph sz="quarter" idx="1"/>
          </p:nvPr>
        </p:nvSpPr>
        <p:spPr/>
        <p:txBody>
          <a:bodyPr>
            <a:normAutofit/>
          </a:bodyPr>
          <a:lstStyle/>
          <a:p>
            <a:pPr marL="0" indent="0">
              <a:buNone/>
            </a:pPr>
            <a:r>
              <a:rPr lang="en-CA" dirty="0"/>
              <a:t>Sources: </a:t>
            </a:r>
          </a:p>
          <a:p>
            <a:r>
              <a:rPr lang="en-US" altLang="en-US" dirty="0"/>
              <a:t>Venture capital companies</a:t>
            </a:r>
          </a:p>
          <a:p>
            <a:r>
              <a:rPr lang="en-US" altLang="en-US" dirty="0"/>
              <a:t>Owner investment via personal savings or asset contributions</a:t>
            </a:r>
          </a:p>
          <a:p>
            <a:r>
              <a:rPr lang="en-US" altLang="en-US" dirty="0"/>
              <a:t>Friends and family members</a:t>
            </a:r>
          </a:p>
          <a:p>
            <a:r>
              <a:rPr lang="en-US" altLang="en-US" dirty="0"/>
              <a:t>Angel Investors</a:t>
            </a:r>
          </a:p>
          <a:p>
            <a:r>
              <a:rPr lang="en-US" altLang="en-US" dirty="0"/>
              <a:t>Partners</a:t>
            </a:r>
          </a:p>
          <a:p>
            <a:r>
              <a:rPr lang="en-US" altLang="en-US" dirty="0"/>
              <a:t>Corporate venture capital</a:t>
            </a:r>
          </a:p>
          <a:p>
            <a:r>
              <a:rPr lang="en-US" altLang="en-US" dirty="0"/>
              <a:t>Public stock sale (IPO) </a:t>
            </a:r>
          </a:p>
          <a:p>
            <a:endParaRPr lang="en-US" altLang="en-US" dirty="0"/>
          </a:p>
          <a:p>
            <a:endParaRPr lang="en-CA" dirty="0"/>
          </a:p>
        </p:txBody>
      </p:sp>
      <p:sp>
        <p:nvSpPr>
          <p:cNvPr id="2" name="Slide Number Placeholder 1">
            <a:extLst>
              <a:ext uri="{FF2B5EF4-FFF2-40B4-BE49-F238E27FC236}">
                <a16:creationId xmlns:a16="http://schemas.microsoft.com/office/drawing/2014/main" id="{225CF326-971A-4019-BCD9-7BCE50A401F4}"/>
              </a:ext>
            </a:extLst>
          </p:cNvPr>
          <p:cNvSpPr>
            <a:spLocks noGrp="1"/>
          </p:cNvSpPr>
          <p:nvPr>
            <p:ph type="sldNum" sz="quarter" idx="10"/>
          </p:nvPr>
        </p:nvSpPr>
        <p:spPr/>
        <p:txBody>
          <a:bodyPr/>
          <a:lstStyle/>
          <a:p>
            <a:fld id="{12FE6A2B-B497-4B95-B38D-B1050728C25E}" type="slidenum">
              <a:rPr lang="en-CA" smtClean="0"/>
              <a:t>16</a:t>
            </a:fld>
            <a:endParaRPr lang="en-CA" dirty="0"/>
          </a:p>
        </p:txBody>
      </p:sp>
    </p:spTree>
    <p:extLst>
      <p:ext uri="{BB962C8B-B14F-4D97-AF65-F5344CB8AC3E}">
        <p14:creationId xmlns:p14="http://schemas.microsoft.com/office/powerpoint/2010/main" val="3579971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r>
              <a:rPr lang="en-US" dirty="0"/>
              <a:t>Some flexibility in pmts: </a:t>
            </a:r>
          </a:p>
          <a:p>
            <a:pPr lvl="1"/>
            <a:r>
              <a:rPr lang="en-US" dirty="0"/>
              <a:t>business does not make a profit, the investor does not get paid.</a:t>
            </a:r>
          </a:p>
          <a:p>
            <a:pPr lvl="1"/>
            <a:r>
              <a:rPr lang="en-US" dirty="0"/>
              <a:t>dividends for common stockholders are distributed at the discretion of the board of directors.</a:t>
            </a:r>
          </a:p>
          <a:p>
            <a:endParaRPr lang="en-US" dirty="0"/>
          </a:p>
          <a:p>
            <a:r>
              <a:rPr lang="en-US" dirty="0"/>
              <a:t>Equity investor cannot force the business into bankruptcy in order to recoup the investment.</a:t>
            </a:r>
          </a:p>
          <a:p>
            <a:endParaRPr lang="en-US" dirty="0"/>
          </a:p>
          <a:p>
            <a:r>
              <a:rPr lang="en-US" dirty="0"/>
              <a:t>Equity investor has an interest in seeing the business succeed and may, therefore, offer helpful advice and provide valuable contacts.</a:t>
            </a:r>
          </a:p>
        </p:txBody>
      </p:sp>
      <p:sp>
        <p:nvSpPr>
          <p:cNvPr id="7" name="Title 1"/>
          <p:cNvSpPr>
            <a:spLocks noGrp="1"/>
          </p:cNvSpPr>
          <p:nvPr>
            <p:ph type="title"/>
          </p:nvPr>
        </p:nvSpPr>
        <p:spPr/>
        <p:txBody>
          <a:bodyPr/>
          <a:lstStyle/>
          <a:p>
            <a:r>
              <a:rPr lang="en-US" dirty="0"/>
              <a:t>Equity Financing: Pros and Cons</a:t>
            </a:r>
          </a:p>
        </p:txBody>
      </p:sp>
      <p:sp>
        <p:nvSpPr>
          <p:cNvPr id="6" name="TextBox 5"/>
          <p:cNvSpPr txBox="1"/>
          <p:nvPr/>
        </p:nvSpPr>
        <p:spPr>
          <a:xfrm>
            <a:off x="228600" y="1219200"/>
            <a:ext cx="86868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b="1" dirty="0">
                <a:solidFill>
                  <a:schemeClr val="bg1"/>
                </a:solidFill>
              </a:rPr>
              <a:t>Equity Advantages</a:t>
            </a:r>
            <a:endParaRPr lang="en-US" sz="2000" dirty="0">
              <a:solidFill>
                <a:schemeClr val="bg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34BC91-197E-4945-B8FD-A76A21419DC9}"/>
              </a:ext>
            </a:extLst>
          </p:cNvPr>
          <p:cNvSpPr>
            <a:spLocks noGrp="1"/>
          </p:cNvSpPr>
          <p:nvPr>
            <p:ph type="sldNum" sz="quarter" idx="10"/>
          </p:nvPr>
        </p:nvSpPr>
        <p:spPr/>
        <p:txBody>
          <a:bodyPr/>
          <a:lstStyle/>
          <a:p>
            <a:fld id="{12FE6A2B-B497-4B95-B38D-B1050728C25E}" type="slidenum">
              <a:rPr lang="en-CA" smtClean="0"/>
              <a:t>17</a:t>
            </a:fld>
            <a:endParaRPr lang="en-CA" dirty="0"/>
          </a:p>
        </p:txBody>
      </p:sp>
    </p:spTree>
    <p:extLst>
      <p:ext uri="{BB962C8B-B14F-4D97-AF65-F5344CB8AC3E}">
        <p14:creationId xmlns:p14="http://schemas.microsoft.com/office/powerpoint/2010/main" val="3227347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r>
              <a:rPr lang="en-US" dirty="0"/>
              <a:t>Giving up ownership, the original owner could lose control of the business to the equity holders.</a:t>
            </a:r>
          </a:p>
          <a:p>
            <a:endParaRPr lang="en-US" dirty="0"/>
          </a:p>
          <a:p>
            <a:r>
              <a:rPr lang="en-US" dirty="0"/>
              <a:t>Equity financing is riskier for the investor, UNSECURED, so usually expect higher return to compensate</a:t>
            </a:r>
          </a:p>
          <a:p>
            <a:pPr lvl="1"/>
            <a:endParaRPr lang="en-US" dirty="0"/>
          </a:p>
          <a:p>
            <a:r>
              <a:rPr lang="en-US" dirty="0"/>
              <a:t>No financial risk but then no leverage effect</a:t>
            </a:r>
          </a:p>
        </p:txBody>
      </p:sp>
      <p:sp>
        <p:nvSpPr>
          <p:cNvPr id="7" name="Title 1"/>
          <p:cNvSpPr>
            <a:spLocks noGrp="1"/>
          </p:cNvSpPr>
          <p:nvPr>
            <p:ph type="title"/>
          </p:nvPr>
        </p:nvSpPr>
        <p:spPr/>
        <p:txBody>
          <a:bodyPr/>
          <a:lstStyle/>
          <a:p>
            <a:r>
              <a:rPr lang="en-US" dirty="0"/>
              <a:t>Equity Financing: Pros and Cons</a:t>
            </a:r>
          </a:p>
        </p:txBody>
      </p:sp>
      <p:sp>
        <p:nvSpPr>
          <p:cNvPr id="6" name="TextBox 5"/>
          <p:cNvSpPr txBox="1"/>
          <p:nvPr/>
        </p:nvSpPr>
        <p:spPr>
          <a:xfrm>
            <a:off x="228600" y="1219200"/>
            <a:ext cx="86868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b="1" dirty="0">
                <a:solidFill>
                  <a:schemeClr val="bg1"/>
                </a:solidFill>
              </a:rPr>
              <a:t>Equity Disadvantages</a:t>
            </a:r>
            <a:endParaRPr lang="en-US" sz="2000" dirty="0">
              <a:solidFill>
                <a:schemeClr val="bg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3DA68F-D0F0-4A2B-984D-84CE51AA3A30}"/>
              </a:ext>
            </a:extLst>
          </p:cNvPr>
          <p:cNvSpPr>
            <a:spLocks noGrp="1"/>
          </p:cNvSpPr>
          <p:nvPr>
            <p:ph type="sldNum" sz="quarter" idx="10"/>
          </p:nvPr>
        </p:nvSpPr>
        <p:spPr/>
        <p:txBody>
          <a:bodyPr/>
          <a:lstStyle/>
          <a:p>
            <a:fld id="{12FE6A2B-B497-4B95-B38D-B1050728C25E}" type="slidenum">
              <a:rPr lang="en-CA" smtClean="0"/>
              <a:t>18</a:t>
            </a:fld>
            <a:endParaRPr lang="en-CA" dirty="0"/>
          </a:p>
        </p:txBody>
      </p:sp>
    </p:spTree>
    <p:extLst>
      <p:ext uri="{BB962C8B-B14F-4D97-AF65-F5344CB8AC3E}">
        <p14:creationId xmlns:p14="http://schemas.microsoft.com/office/powerpoint/2010/main" val="509107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Other Types of Financing</a:t>
            </a:r>
          </a:p>
        </p:txBody>
      </p:sp>
      <p:sp>
        <p:nvSpPr>
          <p:cNvPr id="5" name="Content Placeholder 4"/>
          <p:cNvSpPr>
            <a:spLocks noGrp="1"/>
          </p:cNvSpPr>
          <p:nvPr>
            <p:ph sz="quarter" idx="13"/>
          </p:nvPr>
        </p:nvSpPr>
        <p:spPr/>
        <p:txBody>
          <a:bodyPr/>
          <a:lstStyle/>
          <a:p>
            <a:endParaRPr lang="en-CA" dirty="0"/>
          </a:p>
        </p:txBody>
      </p:sp>
      <p:sp>
        <p:nvSpPr>
          <p:cNvPr id="2" name="Slide Number Placeholder 1">
            <a:extLst>
              <a:ext uri="{FF2B5EF4-FFF2-40B4-BE49-F238E27FC236}">
                <a16:creationId xmlns:a16="http://schemas.microsoft.com/office/drawing/2014/main" id="{95EDA01D-DF97-4CB8-A673-53A5893B0F3C}"/>
              </a:ext>
            </a:extLst>
          </p:cNvPr>
          <p:cNvSpPr>
            <a:spLocks noGrp="1"/>
          </p:cNvSpPr>
          <p:nvPr>
            <p:ph type="sldNum" sz="quarter" idx="14"/>
          </p:nvPr>
        </p:nvSpPr>
        <p:spPr/>
        <p:txBody>
          <a:bodyPr/>
          <a:lstStyle/>
          <a:p>
            <a:fld id="{12FE6A2B-B497-4B95-B38D-B1050728C25E}" type="slidenum">
              <a:rPr lang="en-CA" smtClean="0"/>
              <a:t>19</a:t>
            </a:fld>
            <a:endParaRPr lang="en-CA" dirty="0"/>
          </a:p>
        </p:txBody>
      </p:sp>
    </p:spTree>
    <p:extLst>
      <p:ext uri="{BB962C8B-B14F-4D97-AF65-F5344CB8AC3E}">
        <p14:creationId xmlns:p14="http://schemas.microsoft.com/office/powerpoint/2010/main" val="56164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a:t>
            </a:r>
          </a:p>
        </p:txBody>
      </p:sp>
      <p:sp>
        <p:nvSpPr>
          <p:cNvPr id="3" name="Content Placeholder 2"/>
          <p:cNvSpPr>
            <a:spLocks noGrp="1"/>
          </p:cNvSpPr>
          <p:nvPr>
            <p:ph sz="quarter" idx="1"/>
          </p:nvPr>
        </p:nvSpPr>
        <p:spPr/>
        <p:txBody>
          <a:bodyPr>
            <a:normAutofit/>
          </a:bodyPr>
          <a:lstStyle/>
          <a:p>
            <a:pPr marL="0" indent="0">
              <a:buNone/>
            </a:pPr>
            <a:r>
              <a:rPr lang="en-US" dirty="0"/>
              <a:t>Capitalization: Financing Overview &amp; Options</a:t>
            </a:r>
          </a:p>
          <a:p>
            <a:pPr lvl="1"/>
            <a:r>
              <a:rPr lang="en-CA" dirty="0"/>
              <a:t>Debt</a:t>
            </a:r>
          </a:p>
          <a:p>
            <a:pPr lvl="1"/>
            <a:r>
              <a:rPr lang="en-CA" dirty="0"/>
              <a:t>Equity</a:t>
            </a:r>
          </a:p>
          <a:p>
            <a:pPr lvl="1"/>
            <a:r>
              <a:rPr lang="en-CA" dirty="0"/>
              <a:t>Other Financing Options: Capital lease, Trade Credit, Crowd Funding, Factoring</a:t>
            </a:r>
          </a:p>
          <a:p>
            <a:r>
              <a:rPr lang="en-CA" dirty="0"/>
              <a:t>5Cs</a:t>
            </a:r>
          </a:p>
          <a:p>
            <a:r>
              <a:rPr lang="en-CA" dirty="0"/>
              <a:t>Risk &amp; Leverage Analysis</a:t>
            </a:r>
          </a:p>
          <a:p>
            <a:r>
              <a:rPr lang="en-US" dirty="0"/>
              <a:t>Business Risk</a:t>
            </a:r>
          </a:p>
          <a:p>
            <a:r>
              <a:rPr lang="en-US" dirty="0"/>
              <a:t>Financial Risk</a:t>
            </a:r>
          </a:p>
          <a:p>
            <a:r>
              <a:rPr lang="en-US" dirty="0"/>
              <a:t>Risk &amp; Return Trade Off</a:t>
            </a:r>
          </a:p>
          <a:p>
            <a:pPr lvl="1"/>
            <a:endParaRPr lang="en-CA" dirty="0"/>
          </a:p>
          <a:p>
            <a:pPr lvl="1"/>
            <a:endParaRPr lang="en-CA" altLang="en-US" dirty="0">
              <a:solidFill>
                <a:srgbClr val="000000"/>
              </a:solidFill>
            </a:endParaRPr>
          </a:p>
          <a:p>
            <a:pPr lvl="1"/>
            <a:endParaRPr lang="en-CA" altLang="en-US" dirty="0">
              <a:solidFill>
                <a:srgbClr val="000000"/>
              </a:solidFill>
            </a:endParaRPr>
          </a:p>
          <a:p>
            <a:endParaRPr lang="en-CA" altLang="en-US" dirty="0">
              <a:solidFill>
                <a:srgbClr val="000000"/>
              </a:solidFill>
            </a:endParaRPr>
          </a:p>
        </p:txBody>
      </p:sp>
      <p:sp>
        <p:nvSpPr>
          <p:cNvPr id="5" name="Slide Number Placeholder 4">
            <a:extLst>
              <a:ext uri="{FF2B5EF4-FFF2-40B4-BE49-F238E27FC236}">
                <a16:creationId xmlns:a16="http://schemas.microsoft.com/office/drawing/2014/main" id="{E3CD6DAE-85EA-4DFC-B370-1AFCE4ADBDCB}"/>
              </a:ext>
            </a:extLst>
          </p:cNvPr>
          <p:cNvSpPr>
            <a:spLocks noGrp="1"/>
          </p:cNvSpPr>
          <p:nvPr>
            <p:ph type="sldNum" sz="quarter" idx="10"/>
          </p:nvPr>
        </p:nvSpPr>
        <p:spPr/>
        <p:txBody>
          <a:bodyPr/>
          <a:lstStyle/>
          <a:p>
            <a:fld id="{12FE6A2B-B497-4B95-B38D-B1050728C25E}" type="slidenum">
              <a:rPr lang="en-CA" smtClean="0"/>
              <a:t>2</a:t>
            </a:fld>
            <a:endParaRPr lang="en-CA" dirty="0"/>
          </a:p>
        </p:txBody>
      </p:sp>
    </p:spTree>
    <p:extLst>
      <p:ext uri="{BB962C8B-B14F-4D97-AF65-F5344CB8AC3E}">
        <p14:creationId xmlns:p14="http://schemas.microsoft.com/office/powerpoint/2010/main" val="1937090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Capital Leases</a:t>
            </a:r>
          </a:p>
        </p:txBody>
      </p:sp>
      <p:sp>
        <p:nvSpPr>
          <p:cNvPr id="3" name="Content Placeholder 2"/>
          <p:cNvSpPr>
            <a:spLocks noGrp="1"/>
          </p:cNvSpPr>
          <p:nvPr>
            <p:ph idx="1"/>
          </p:nvPr>
        </p:nvSpPr>
        <p:spPr>
          <a:xfrm>
            <a:off x="457200" y="1219200"/>
            <a:ext cx="4800600" cy="5181600"/>
          </a:xfrm>
        </p:spPr>
        <p:txBody>
          <a:bodyPr/>
          <a:lstStyle/>
          <a:p>
            <a:r>
              <a:rPr lang="en-US" dirty="0"/>
              <a:t>'Capital Lease‘</a:t>
            </a:r>
          </a:p>
          <a:p>
            <a:r>
              <a:rPr lang="en-US" dirty="0"/>
              <a:t>On an accounting basis: </a:t>
            </a:r>
          </a:p>
          <a:p>
            <a:pPr lvl="1"/>
            <a:r>
              <a:rPr lang="en-US" dirty="0"/>
              <a:t>capital leases supplier of the good or equipment provides the financing</a:t>
            </a:r>
          </a:p>
          <a:p>
            <a:pPr lvl="1"/>
            <a:r>
              <a:rPr lang="en-US" dirty="0"/>
              <a:t>Supplier credit to support a sale</a:t>
            </a:r>
          </a:p>
        </p:txBody>
      </p:sp>
      <p:pic>
        <p:nvPicPr>
          <p:cNvPr id="4" name="Picture 3">
            <a:extLst>
              <a:ext uri="{FF2B5EF4-FFF2-40B4-BE49-F238E27FC236}">
                <a16:creationId xmlns:a16="http://schemas.microsoft.com/office/drawing/2014/main" id="{F53A22C6-2E49-443F-9E78-85ED8A93A82D}"/>
              </a:ext>
            </a:extLst>
          </p:cNvPr>
          <p:cNvPicPr>
            <a:picLocks noChangeAspect="1"/>
          </p:cNvPicPr>
          <p:nvPr/>
        </p:nvPicPr>
        <p:blipFill>
          <a:blip r:embed="rId2"/>
          <a:stretch>
            <a:fillRect/>
          </a:stretch>
        </p:blipFill>
        <p:spPr>
          <a:xfrm>
            <a:off x="5447255" y="3691547"/>
            <a:ext cx="3126290" cy="2366051"/>
          </a:xfrm>
          <a:prstGeom prst="rect">
            <a:avLst/>
          </a:prstGeom>
        </p:spPr>
      </p:pic>
      <p:pic>
        <p:nvPicPr>
          <p:cNvPr id="6" name="Picture 5">
            <a:extLst>
              <a:ext uri="{FF2B5EF4-FFF2-40B4-BE49-F238E27FC236}">
                <a16:creationId xmlns:a16="http://schemas.microsoft.com/office/drawing/2014/main" id="{DFBD556B-6242-4411-9882-60A2F8C89642}"/>
              </a:ext>
            </a:extLst>
          </p:cNvPr>
          <p:cNvPicPr>
            <a:picLocks noChangeAspect="1"/>
          </p:cNvPicPr>
          <p:nvPr/>
        </p:nvPicPr>
        <p:blipFill>
          <a:blip r:embed="rId3"/>
          <a:stretch>
            <a:fillRect/>
          </a:stretch>
        </p:blipFill>
        <p:spPr>
          <a:xfrm>
            <a:off x="5484310" y="1371600"/>
            <a:ext cx="3126290" cy="2222696"/>
          </a:xfrm>
          <a:prstGeom prst="rect">
            <a:avLst/>
          </a:prstGeom>
        </p:spPr>
      </p:pic>
      <p:sp>
        <p:nvSpPr>
          <p:cNvPr id="10" name="Slide Number Placeholder 9">
            <a:extLst>
              <a:ext uri="{FF2B5EF4-FFF2-40B4-BE49-F238E27FC236}">
                <a16:creationId xmlns:a16="http://schemas.microsoft.com/office/drawing/2014/main" id="{6D715CBC-60EC-41B7-87DF-1CBC0E8F322F}"/>
              </a:ext>
            </a:extLst>
          </p:cNvPr>
          <p:cNvSpPr>
            <a:spLocks noGrp="1"/>
          </p:cNvSpPr>
          <p:nvPr>
            <p:ph type="sldNum" sz="quarter" idx="10"/>
          </p:nvPr>
        </p:nvSpPr>
        <p:spPr/>
        <p:txBody>
          <a:bodyPr/>
          <a:lstStyle/>
          <a:p>
            <a:fld id="{12FE6A2B-B497-4B95-B38D-B1050728C25E}" type="slidenum">
              <a:rPr lang="en-CA" smtClean="0"/>
              <a:t>20</a:t>
            </a:fld>
            <a:endParaRPr lang="en-CA" dirty="0"/>
          </a:p>
        </p:txBody>
      </p:sp>
    </p:spTree>
    <p:extLst>
      <p:ext uri="{BB962C8B-B14F-4D97-AF65-F5344CB8AC3E}">
        <p14:creationId xmlns:p14="http://schemas.microsoft.com/office/powerpoint/2010/main" val="3416013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t>Trade Credit /Account Payable</a:t>
            </a:r>
          </a:p>
        </p:txBody>
      </p:sp>
      <p:sp>
        <p:nvSpPr>
          <p:cNvPr id="62467" name="Rectangle 3"/>
          <p:cNvSpPr>
            <a:spLocks noGrp="1" noChangeArrowheads="1"/>
          </p:cNvSpPr>
          <p:nvPr>
            <p:ph type="body" idx="1"/>
          </p:nvPr>
        </p:nvSpPr>
        <p:spPr>
          <a:xfrm>
            <a:off x="457200" y="1219200"/>
            <a:ext cx="5141340" cy="5181600"/>
          </a:xfrm>
        </p:spPr>
        <p:txBody>
          <a:bodyPr/>
          <a:lstStyle/>
          <a:p>
            <a:r>
              <a:rPr lang="en-US" altLang="en-US" dirty="0"/>
              <a:t>Financing suppliers extend by allowing customers to pay for goods or services sometime after delivery</a:t>
            </a:r>
          </a:p>
          <a:p>
            <a:r>
              <a:rPr lang="en-US" altLang="en-US" dirty="0"/>
              <a:t>Common type called open account: where the seller accepts the account and fills the buyer’s order and sends out an invoice</a:t>
            </a:r>
          </a:p>
          <a:p>
            <a:pPr lvl="1"/>
            <a:r>
              <a:rPr lang="en-US" altLang="en-US" dirty="0"/>
              <a:t>Can be terms of </a:t>
            </a:r>
          </a:p>
          <a:p>
            <a:pPr lvl="2"/>
            <a:r>
              <a:rPr lang="en-US" altLang="en-US" dirty="0"/>
              <a:t>cash before delivery (CBD)</a:t>
            </a:r>
          </a:p>
          <a:p>
            <a:pPr lvl="2"/>
            <a:r>
              <a:rPr lang="en-US" altLang="en-US" dirty="0"/>
              <a:t>cash on delivery (COD)</a:t>
            </a:r>
          </a:p>
          <a:p>
            <a:endParaRPr lang="en-US" altLang="en-US" dirty="0"/>
          </a:p>
          <a:p>
            <a:endParaRPr lang="en-US" altLang="en-US" dirty="0"/>
          </a:p>
          <a:p>
            <a:pPr lvl="1"/>
            <a:endParaRPr lang="en-US" altLang="en-US" dirty="0"/>
          </a:p>
          <a:p>
            <a:endParaRPr lang="en-US" altLang="en-US" dirty="0"/>
          </a:p>
        </p:txBody>
      </p:sp>
      <p:pic>
        <p:nvPicPr>
          <p:cNvPr id="2" name="Picture 1">
            <a:extLst>
              <a:ext uri="{FF2B5EF4-FFF2-40B4-BE49-F238E27FC236}">
                <a16:creationId xmlns:a16="http://schemas.microsoft.com/office/drawing/2014/main" id="{08FA86A6-87AD-44B5-88E8-6AC5D89EA36D}"/>
              </a:ext>
            </a:extLst>
          </p:cNvPr>
          <p:cNvPicPr>
            <a:picLocks noChangeAspect="1"/>
          </p:cNvPicPr>
          <p:nvPr/>
        </p:nvPicPr>
        <p:blipFill>
          <a:blip r:embed="rId2"/>
          <a:stretch>
            <a:fillRect/>
          </a:stretch>
        </p:blipFill>
        <p:spPr>
          <a:xfrm>
            <a:off x="5598540" y="1865266"/>
            <a:ext cx="2843213" cy="2250281"/>
          </a:xfrm>
          <a:prstGeom prst="rect">
            <a:avLst/>
          </a:prstGeom>
        </p:spPr>
      </p:pic>
      <p:sp>
        <p:nvSpPr>
          <p:cNvPr id="7" name="Slide Number Placeholder 6">
            <a:extLst>
              <a:ext uri="{FF2B5EF4-FFF2-40B4-BE49-F238E27FC236}">
                <a16:creationId xmlns:a16="http://schemas.microsoft.com/office/drawing/2014/main" id="{2AF12342-4E14-441B-8461-09E1650947B5}"/>
              </a:ext>
            </a:extLst>
          </p:cNvPr>
          <p:cNvSpPr>
            <a:spLocks noGrp="1"/>
          </p:cNvSpPr>
          <p:nvPr>
            <p:ph type="sldNum" sz="quarter" idx="10"/>
          </p:nvPr>
        </p:nvSpPr>
        <p:spPr/>
        <p:txBody>
          <a:bodyPr/>
          <a:lstStyle/>
          <a:p>
            <a:fld id="{12FE6A2B-B497-4B95-B38D-B1050728C25E}" type="slidenum">
              <a:rPr lang="en-CA" smtClean="0"/>
              <a:t>21</a:t>
            </a:fld>
            <a:endParaRPr lang="en-CA" dirty="0"/>
          </a:p>
        </p:txBody>
      </p:sp>
    </p:spTree>
    <p:extLst>
      <p:ext uri="{BB962C8B-B14F-4D97-AF65-F5344CB8AC3E}">
        <p14:creationId xmlns:p14="http://schemas.microsoft.com/office/powerpoint/2010/main" val="2370238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76200" y="1143000"/>
            <a:ext cx="4054549" cy="5257800"/>
          </a:xfrm>
        </p:spPr>
        <p:txBody>
          <a:bodyPr>
            <a:normAutofit/>
          </a:bodyPr>
          <a:lstStyle/>
          <a:p>
            <a:r>
              <a:rPr lang="en-US" altLang="en-US" dirty="0"/>
              <a:t>Purchase of A/R at a discount</a:t>
            </a:r>
          </a:p>
          <a:p>
            <a:pPr marL="600075" lvl="2" indent="-257175"/>
            <a:r>
              <a:rPr lang="en-US" altLang="en-US" dirty="0"/>
              <a:t>taking over credit screening and collections</a:t>
            </a:r>
          </a:p>
          <a:p>
            <a:pPr marL="600075" lvl="2" indent="-257175"/>
            <a:r>
              <a:rPr lang="en-US" altLang="en-US" dirty="0"/>
              <a:t>assuming the risk of bad debt</a:t>
            </a:r>
          </a:p>
          <a:p>
            <a:pPr marL="600075" lvl="2" indent="-257175"/>
            <a:r>
              <a:rPr lang="en-US" altLang="en-US" dirty="0"/>
              <a:t>financing by advancing funds that would otherwise be collected later</a:t>
            </a:r>
          </a:p>
          <a:p>
            <a:pPr marL="600075" lvl="2" indent="-257175"/>
            <a:r>
              <a:rPr lang="en-US" altLang="en-US" dirty="0"/>
              <a:t>Credits cash and quickly!</a:t>
            </a:r>
          </a:p>
        </p:txBody>
      </p:sp>
      <p:sp>
        <p:nvSpPr>
          <p:cNvPr id="61442" name="Rectangle 2"/>
          <p:cNvSpPr>
            <a:spLocks noGrp="1" noChangeArrowheads="1"/>
          </p:cNvSpPr>
          <p:nvPr>
            <p:ph type="title"/>
          </p:nvPr>
        </p:nvSpPr>
        <p:spPr/>
        <p:txBody>
          <a:bodyPr/>
          <a:lstStyle/>
          <a:p>
            <a:r>
              <a:rPr lang="en-US" altLang="en-US" dirty="0"/>
              <a:t>Factoring</a:t>
            </a:r>
          </a:p>
        </p:txBody>
      </p:sp>
      <p:pic>
        <p:nvPicPr>
          <p:cNvPr id="2" name="Picture 1">
            <a:extLst>
              <a:ext uri="{FF2B5EF4-FFF2-40B4-BE49-F238E27FC236}">
                <a16:creationId xmlns:a16="http://schemas.microsoft.com/office/drawing/2014/main" id="{1B01FBA8-37DD-442E-A585-C5F668EC45B0}"/>
              </a:ext>
            </a:extLst>
          </p:cNvPr>
          <p:cNvPicPr>
            <a:picLocks noChangeAspect="1"/>
          </p:cNvPicPr>
          <p:nvPr/>
        </p:nvPicPr>
        <p:blipFill>
          <a:blip r:embed="rId2"/>
          <a:stretch>
            <a:fillRect/>
          </a:stretch>
        </p:blipFill>
        <p:spPr>
          <a:xfrm>
            <a:off x="4219453" y="1727127"/>
            <a:ext cx="4600088" cy="2734561"/>
          </a:xfrm>
          <a:prstGeom prst="rect">
            <a:avLst/>
          </a:prstGeom>
        </p:spPr>
      </p:pic>
      <p:sp>
        <p:nvSpPr>
          <p:cNvPr id="4" name="Slide Number Placeholder 3">
            <a:extLst>
              <a:ext uri="{FF2B5EF4-FFF2-40B4-BE49-F238E27FC236}">
                <a16:creationId xmlns:a16="http://schemas.microsoft.com/office/drawing/2014/main" id="{F2708E5E-ADF7-4DAB-9648-0A422396B05A}"/>
              </a:ext>
            </a:extLst>
          </p:cNvPr>
          <p:cNvSpPr>
            <a:spLocks noGrp="1"/>
          </p:cNvSpPr>
          <p:nvPr>
            <p:ph type="sldNum" sz="quarter" idx="10"/>
          </p:nvPr>
        </p:nvSpPr>
        <p:spPr/>
        <p:txBody>
          <a:bodyPr/>
          <a:lstStyle/>
          <a:p>
            <a:fld id="{12FE6A2B-B497-4B95-B38D-B1050728C25E}" type="slidenum">
              <a:rPr lang="en-CA" smtClean="0"/>
              <a:t>22</a:t>
            </a:fld>
            <a:endParaRPr lang="en-CA" dirty="0"/>
          </a:p>
        </p:txBody>
      </p:sp>
    </p:spTree>
    <p:extLst>
      <p:ext uri="{BB962C8B-B14F-4D97-AF65-F5344CB8AC3E}">
        <p14:creationId xmlns:p14="http://schemas.microsoft.com/office/powerpoint/2010/main" val="1208246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Funding of a company by pooling contributions of small amounts by many investors</a:t>
            </a:r>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Crowd funding</a:t>
            </a:r>
          </a:p>
        </p:txBody>
      </p:sp>
      <p:pic>
        <p:nvPicPr>
          <p:cNvPr id="2052" name="Picture 4" descr="http://fundstlouis.org/wp-content/uploads/2011/03/crowdfun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19400"/>
            <a:ext cx="7100712"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5717FE-2F53-4999-B367-D7562AB5B176}"/>
              </a:ext>
            </a:extLst>
          </p:cNvPr>
          <p:cNvSpPr>
            <a:spLocks noGrp="1"/>
          </p:cNvSpPr>
          <p:nvPr>
            <p:ph type="sldNum" sz="quarter" idx="10"/>
          </p:nvPr>
        </p:nvSpPr>
        <p:spPr/>
        <p:txBody>
          <a:bodyPr/>
          <a:lstStyle/>
          <a:p>
            <a:fld id="{12FE6A2B-B497-4B95-B38D-B1050728C25E}" type="slidenum">
              <a:rPr lang="en-CA" smtClean="0"/>
              <a:t>23</a:t>
            </a:fld>
            <a:endParaRPr lang="en-CA" dirty="0"/>
          </a:p>
        </p:txBody>
      </p:sp>
    </p:spTree>
    <p:extLst>
      <p:ext uri="{BB962C8B-B14F-4D97-AF65-F5344CB8AC3E}">
        <p14:creationId xmlns:p14="http://schemas.microsoft.com/office/powerpoint/2010/main" val="109559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114300" indent="0">
              <a:buNone/>
            </a:pPr>
            <a:r>
              <a:rPr lang="en-US" dirty="0"/>
              <a:t>Crowd funding.. Funding of a company by selling small amounts of equity to many investors</a:t>
            </a:r>
          </a:p>
          <a:p>
            <a:r>
              <a:rPr lang="en-US" dirty="0">
                <a:hlinkClick r:id="rId2"/>
              </a:rPr>
              <a:t>http://www.youtube.com/watch?v=8b5-iEnW70k</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Crowd funding?</a:t>
            </a:r>
          </a:p>
        </p:txBody>
      </p:sp>
      <p:pic>
        <p:nvPicPr>
          <p:cNvPr id="6" name="Picture 2" descr="http://www.alleywatch.com/wp-content/uploads/2013/03/Crowdfunding.jpg"/>
          <p:cNvPicPr>
            <a:picLocks noChangeAspect="1" noChangeArrowheads="1"/>
          </p:cNvPicPr>
          <p:nvPr/>
        </p:nvPicPr>
        <p:blipFill rotWithShape="1">
          <a:blip r:embed="rId3">
            <a:extLst>
              <a:ext uri="{28A0092B-C50C-407E-A947-70E740481C1C}">
                <a14:useLocalDpi xmlns:a14="http://schemas.microsoft.com/office/drawing/2010/main" val="0"/>
              </a:ext>
            </a:extLst>
          </a:blip>
          <a:srcRect t="11511"/>
          <a:stretch/>
        </p:blipFill>
        <p:spPr bwMode="auto">
          <a:xfrm>
            <a:off x="3429000" y="2971799"/>
            <a:ext cx="5327419" cy="323328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DE55060-B5D3-4CEB-8DCE-CB16B00885B2}"/>
              </a:ext>
            </a:extLst>
          </p:cNvPr>
          <p:cNvSpPr>
            <a:spLocks noGrp="1"/>
          </p:cNvSpPr>
          <p:nvPr>
            <p:ph type="sldNum" sz="quarter" idx="10"/>
          </p:nvPr>
        </p:nvSpPr>
        <p:spPr/>
        <p:txBody>
          <a:bodyPr/>
          <a:lstStyle/>
          <a:p>
            <a:fld id="{12FE6A2B-B497-4B95-B38D-B1050728C25E}" type="slidenum">
              <a:rPr lang="en-CA" smtClean="0"/>
              <a:t>24</a:t>
            </a:fld>
            <a:endParaRPr lang="en-CA" dirty="0"/>
          </a:p>
        </p:txBody>
      </p:sp>
    </p:spTree>
    <p:extLst>
      <p:ext uri="{BB962C8B-B14F-4D97-AF65-F5344CB8AC3E}">
        <p14:creationId xmlns:p14="http://schemas.microsoft.com/office/powerpoint/2010/main" val="3680476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extLst/>
          </p:nvPr>
        </p:nvGraphicFramePr>
        <p:xfrm>
          <a:off x="381000" y="1524000"/>
          <a:ext cx="3200400" cy="4379780"/>
        </p:xfrm>
        <a:graphic>
          <a:graphicData uri="http://schemas.openxmlformats.org/drawingml/2006/table">
            <a:tbl>
              <a:tblPr>
                <a:tableStyleId>{D7AC3CCA-C797-4891-BE02-D94E43425B78}</a:tableStyleId>
              </a:tblPr>
              <a:tblGrid>
                <a:gridCol w="3200400">
                  <a:extLst>
                    <a:ext uri="{9D8B030D-6E8A-4147-A177-3AD203B41FA5}">
                      <a16:colId xmlns:a16="http://schemas.microsoft.com/office/drawing/2014/main" val="1787630256"/>
                    </a:ext>
                  </a:extLst>
                </a:gridCol>
              </a:tblGrid>
              <a:tr h="491908">
                <a:tc>
                  <a:txBody>
                    <a:bodyPr/>
                    <a:lstStyle/>
                    <a:p>
                      <a:r>
                        <a:rPr lang="en-CA" sz="1800" b="1" dirty="0"/>
                        <a:t>Basis for Comparison</a:t>
                      </a:r>
                    </a:p>
                  </a:txBody>
                  <a:tcPr marL="83910" marR="83910" horzOverflow="overflow">
                    <a:solidFill>
                      <a:schemeClr val="bg1"/>
                    </a:solidFill>
                  </a:tcPr>
                </a:tc>
                <a:extLst>
                  <a:ext uri="{0D108BD9-81ED-4DB2-BD59-A6C34878D82A}">
                    <a16:rowId xmlns:a16="http://schemas.microsoft.com/office/drawing/2014/main" val="653166413"/>
                  </a:ext>
                </a:extLst>
              </a:tr>
              <a:tr h="491908">
                <a:tc>
                  <a:txBody>
                    <a:bodyPr/>
                    <a:lstStyle/>
                    <a:p>
                      <a:pPr marL="800100" marR="0" lvl="1" indent="-342900" algn="l" defTabSz="914400" rtl="0" eaLnBrk="1" fontAlgn="t" latinLnBrk="0" hangingPunct="1">
                        <a:lnSpc>
                          <a:spcPct val="100000"/>
                        </a:lnSpc>
                        <a:spcBef>
                          <a:spcPct val="0"/>
                        </a:spcBef>
                        <a:spcAft>
                          <a:spcPct val="0"/>
                        </a:spcAft>
                        <a:buClrTx/>
                        <a:buSzTx/>
                        <a:buFontTx/>
                        <a:buNone/>
                        <a:tabLst/>
                      </a:pPr>
                      <a:r>
                        <a:rPr kumimoji="0" lang="en-US" sz="1800" b="1" u="none" strike="noStrike" cap="none" normalizeH="0" baseline="0" dirty="0">
                          <a:ln>
                            <a:noFill/>
                          </a:ln>
                          <a:effectLst/>
                          <a:latin typeface="+mn-lt"/>
                        </a:rPr>
                        <a:t>Obligations &amp; /or Payments</a:t>
                      </a:r>
                      <a:endParaRPr kumimoji="0" lang="en-US" sz="1800" b="1" i="0" u="none" strike="noStrike" cap="none" normalizeH="0" baseline="0" dirty="0">
                        <a:ln>
                          <a:noFill/>
                        </a:ln>
                        <a:solidFill>
                          <a:schemeClr val="tx1"/>
                        </a:solidFill>
                        <a:effectLst/>
                        <a:latin typeface="+mn-lt"/>
                      </a:endParaRPr>
                    </a:p>
                  </a:txBody>
                  <a:tcPr marL="83910" marR="83910" horzOverflow="overflow">
                    <a:solidFill>
                      <a:schemeClr val="bg1">
                        <a:lumMod val="95000"/>
                      </a:schemeClr>
                    </a:solidFill>
                  </a:tcPr>
                </a:tc>
                <a:extLst>
                  <a:ext uri="{0D108BD9-81ED-4DB2-BD59-A6C34878D82A}">
                    <a16:rowId xmlns:a16="http://schemas.microsoft.com/office/drawing/2014/main" val="2551967111"/>
                  </a:ext>
                </a:extLst>
              </a:tr>
              <a:tr h="491908">
                <a:tc>
                  <a:txBody>
                    <a:bodyPr/>
                    <a:lstStyle/>
                    <a:p>
                      <a:pPr marL="800100" marR="0" lvl="1" indent="-342900" algn="l" defTabSz="914400" rtl="0" eaLnBrk="1" fontAlgn="t" latinLnBrk="0" hangingPunct="1">
                        <a:lnSpc>
                          <a:spcPct val="100000"/>
                        </a:lnSpc>
                        <a:spcBef>
                          <a:spcPct val="0"/>
                        </a:spcBef>
                        <a:spcAft>
                          <a:spcPct val="0"/>
                        </a:spcAft>
                        <a:buClrTx/>
                        <a:buSzTx/>
                        <a:buFontTx/>
                        <a:buNone/>
                        <a:tabLst/>
                      </a:pPr>
                      <a:r>
                        <a:rPr kumimoji="0" lang="en-US" sz="1800" b="1" u="none" strike="noStrike" cap="none" normalizeH="0" baseline="0" dirty="0">
                          <a:ln>
                            <a:noFill/>
                          </a:ln>
                          <a:effectLst/>
                          <a:latin typeface="+mn-lt"/>
                        </a:rPr>
                        <a:t>Control &amp; Decision Making</a:t>
                      </a:r>
                      <a:endParaRPr kumimoji="0" lang="en-US" sz="1800" b="1" i="0" u="none" strike="noStrike" cap="none" normalizeH="0" baseline="0" dirty="0">
                        <a:ln>
                          <a:noFill/>
                        </a:ln>
                        <a:solidFill>
                          <a:schemeClr val="tx1"/>
                        </a:solidFill>
                        <a:effectLst/>
                        <a:latin typeface="+mn-lt"/>
                      </a:endParaRPr>
                    </a:p>
                  </a:txBody>
                  <a:tcPr marL="83910" marR="83910" horzOverflow="overflow">
                    <a:solidFill>
                      <a:schemeClr val="bg1">
                        <a:lumMod val="95000"/>
                      </a:schemeClr>
                    </a:solidFill>
                  </a:tcPr>
                </a:tc>
                <a:extLst>
                  <a:ext uri="{0D108BD9-81ED-4DB2-BD59-A6C34878D82A}">
                    <a16:rowId xmlns:a16="http://schemas.microsoft.com/office/drawing/2014/main" val="2124048171"/>
                  </a:ext>
                </a:extLst>
              </a:tr>
              <a:tr h="491908">
                <a:tc>
                  <a:txBody>
                    <a:bodyPr/>
                    <a:lstStyle/>
                    <a:p>
                      <a:pPr marL="457200" marR="0" lvl="1" indent="0" algn="l" defTabSz="914400" rtl="0" eaLnBrk="1" fontAlgn="t"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Collateral</a:t>
                      </a:r>
                    </a:p>
                  </a:txBody>
                  <a:tcPr marL="83910" marR="83910" horzOverflow="overflow">
                    <a:solidFill>
                      <a:schemeClr val="bg1">
                        <a:lumMod val="95000"/>
                      </a:schemeClr>
                    </a:solidFill>
                  </a:tcPr>
                </a:tc>
                <a:extLst>
                  <a:ext uri="{0D108BD9-81ED-4DB2-BD59-A6C34878D82A}">
                    <a16:rowId xmlns:a16="http://schemas.microsoft.com/office/drawing/2014/main" val="513603410"/>
                  </a:ext>
                </a:extLst>
              </a:tr>
              <a:tr h="491908">
                <a:tc>
                  <a:txBody>
                    <a:bodyPr/>
                    <a:lstStyle/>
                    <a:p>
                      <a:pPr marL="800100" marR="0" lvl="1" indent="-342900" algn="l" defTabSz="914400" rtl="0" eaLnBrk="1" fontAlgn="t"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Profit Sharing</a:t>
                      </a:r>
                    </a:p>
                  </a:txBody>
                  <a:tcPr marL="83910" marR="83910" horzOverflow="overflow">
                    <a:solidFill>
                      <a:schemeClr val="bg1">
                        <a:lumMod val="95000"/>
                      </a:schemeClr>
                    </a:solidFill>
                  </a:tcPr>
                </a:tc>
                <a:extLst>
                  <a:ext uri="{0D108BD9-81ED-4DB2-BD59-A6C34878D82A}">
                    <a16:rowId xmlns:a16="http://schemas.microsoft.com/office/drawing/2014/main" val="3991549360"/>
                  </a:ext>
                </a:extLst>
              </a:tr>
              <a:tr h="491908">
                <a:tc>
                  <a:txBody>
                    <a:bodyPr/>
                    <a:lstStyle/>
                    <a:p>
                      <a:pPr marL="800100" marR="0" lvl="1" indent="-342900" algn="l" defTabSz="914400" rtl="0" eaLnBrk="1" fontAlgn="t" latinLnBrk="0" hangingPunct="1">
                        <a:lnSpc>
                          <a:spcPct val="100000"/>
                        </a:lnSpc>
                        <a:spcBef>
                          <a:spcPct val="0"/>
                        </a:spcBef>
                        <a:spcAft>
                          <a:spcPct val="0"/>
                        </a:spcAft>
                        <a:buClrTx/>
                        <a:buSzTx/>
                        <a:buFontTx/>
                        <a:buNone/>
                        <a:tabLst/>
                      </a:pPr>
                      <a:r>
                        <a:rPr kumimoji="0" lang="en-US" sz="1800" b="1" u="none" strike="noStrike" cap="none" normalizeH="0" baseline="0" dirty="0">
                          <a:ln>
                            <a:noFill/>
                          </a:ln>
                          <a:effectLst/>
                          <a:latin typeface="+mn-lt"/>
                        </a:rPr>
                        <a:t>Financial Leverage (more on this later)</a:t>
                      </a:r>
                      <a:endParaRPr kumimoji="0" lang="en-US" sz="1800" b="1" i="0" u="none" strike="noStrike" cap="none" normalizeH="0" baseline="0" dirty="0">
                        <a:ln>
                          <a:noFill/>
                        </a:ln>
                        <a:solidFill>
                          <a:schemeClr val="tx1"/>
                        </a:solidFill>
                        <a:effectLst/>
                        <a:latin typeface="+mn-lt"/>
                      </a:endParaRPr>
                    </a:p>
                  </a:txBody>
                  <a:tcPr marL="83910" marR="83910" horzOverflow="overflow">
                    <a:solidFill>
                      <a:schemeClr val="bg1">
                        <a:lumMod val="95000"/>
                      </a:schemeClr>
                    </a:solidFill>
                  </a:tcPr>
                </a:tc>
                <a:extLst>
                  <a:ext uri="{0D108BD9-81ED-4DB2-BD59-A6C34878D82A}">
                    <a16:rowId xmlns:a16="http://schemas.microsoft.com/office/drawing/2014/main" val="3412452692"/>
                  </a:ext>
                </a:extLst>
              </a:tr>
              <a:tr h="491908">
                <a:tc>
                  <a:txBody>
                    <a:bodyPr/>
                    <a:lstStyle/>
                    <a:p>
                      <a:pPr marL="800100" marR="0" lvl="1" indent="-342900" algn="l" defTabSz="914400" rtl="0" eaLnBrk="1" fontAlgn="t"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Uses &amp; Amounts</a:t>
                      </a:r>
                    </a:p>
                  </a:txBody>
                  <a:tcPr marL="83910" marR="83910" horzOverflow="overflow">
                    <a:solidFill>
                      <a:schemeClr val="bg1">
                        <a:lumMod val="95000"/>
                      </a:schemeClr>
                    </a:solidFill>
                  </a:tcPr>
                </a:tc>
                <a:extLst>
                  <a:ext uri="{0D108BD9-81ED-4DB2-BD59-A6C34878D82A}">
                    <a16:rowId xmlns:a16="http://schemas.microsoft.com/office/drawing/2014/main" val="2138541581"/>
                  </a:ext>
                </a:extLst>
              </a:tr>
              <a:tr h="491908">
                <a:tc>
                  <a:txBody>
                    <a:bodyPr/>
                    <a:lstStyle/>
                    <a:p>
                      <a:pPr marL="457200" marR="0" lvl="1" indent="0" algn="l" defTabSz="914400" rtl="0" eaLnBrk="1" fontAlgn="t" latinLnBrk="0" hangingPunct="1">
                        <a:lnSpc>
                          <a:spcPct val="100000"/>
                        </a:lnSpc>
                        <a:spcBef>
                          <a:spcPct val="0"/>
                        </a:spcBef>
                        <a:spcAft>
                          <a:spcPct val="0"/>
                        </a:spcAft>
                        <a:buClrTx/>
                        <a:buSzTx/>
                        <a:buFontTx/>
                        <a:buNone/>
                        <a:tabLst/>
                      </a:pPr>
                      <a:r>
                        <a:rPr kumimoji="0" lang="en-US" sz="1800" b="1" u="none" strike="noStrike" cap="none" normalizeH="0" baseline="0" dirty="0">
                          <a:ln>
                            <a:noFill/>
                          </a:ln>
                          <a:effectLst/>
                          <a:latin typeface="+mn-lt"/>
                        </a:rPr>
                        <a:t>Tax Implications</a:t>
                      </a:r>
                      <a:endParaRPr kumimoji="0" lang="en-US" sz="1800" b="1" i="0" u="none" strike="noStrike" cap="none" normalizeH="0" baseline="0" dirty="0">
                        <a:ln>
                          <a:noFill/>
                        </a:ln>
                        <a:solidFill>
                          <a:schemeClr val="tx1"/>
                        </a:solidFill>
                        <a:effectLst/>
                        <a:latin typeface="+mn-lt"/>
                      </a:endParaRPr>
                    </a:p>
                  </a:txBody>
                  <a:tcPr marL="83910" marR="83910" horzOverflow="overflow">
                    <a:solidFill>
                      <a:schemeClr val="bg1">
                        <a:lumMod val="95000"/>
                      </a:schemeClr>
                    </a:solidFill>
                  </a:tcPr>
                </a:tc>
                <a:extLst>
                  <a:ext uri="{0D108BD9-81ED-4DB2-BD59-A6C34878D82A}">
                    <a16:rowId xmlns:a16="http://schemas.microsoft.com/office/drawing/2014/main" val="4180448741"/>
                  </a:ext>
                </a:extLst>
              </a:tr>
            </a:tbl>
          </a:graphicData>
        </a:graphic>
      </p:graphicFrame>
      <p:sp>
        <p:nvSpPr>
          <p:cNvPr id="3" name="Title 2"/>
          <p:cNvSpPr>
            <a:spLocks noGrp="1"/>
          </p:cNvSpPr>
          <p:nvPr>
            <p:ph type="title"/>
          </p:nvPr>
        </p:nvSpPr>
        <p:spPr/>
        <p:txBody>
          <a:bodyPr>
            <a:normAutofit fontScale="90000"/>
          </a:bodyPr>
          <a:lstStyle/>
          <a:p>
            <a:r>
              <a:rPr lang="en-CA" dirty="0"/>
              <a:t>Comparison of Debt, Equity, Crowdfunding</a:t>
            </a:r>
          </a:p>
        </p:txBody>
      </p:sp>
      <p:sp>
        <p:nvSpPr>
          <p:cNvPr id="2" name="Slide Number Placeholder 1">
            <a:extLst>
              <a:ext uri="{FF2B5EF4-FFF2-40B4-BE49-F238E27FC236}">
                <a16:creationId xmlns:a16="http://schemas.microsoft.com/office/drawing/2014/main" id="{29642FF5-D16F-463E-8790-223AD93EC175}"/>
              </a:ext>
            </a:extLst>
          </p:cNvPr>
          <p:cNvSpPr>
            <a:spLocks noGrp="1"/>
          </p:cNvSpPr>
          <p:nvPr>
            <p:ph type="sldNum" sz="quarter" idx="10"/>
          </p:nvPr>
        </p:nvSpPr>
        <p:spPr/>
        <p:txBody>
          <a:bodyPr/>
          <a:lstStyle/>
          <a:p>
            <a:fld id="{12FE6A2B-B497-4B95-B38D-B1050728C25E}" type="slidenum">
              <a:rPr lang="en-CA" smtClean="0"/>
              <a:t>25</a:t>
            </a:fld>
            <a:endParaRPr lang="en-CA" dirty="0"/>
          </a:p>
        </p:txBody>
      </p:sp>
    </p:spTree>
    <p:extLst>
      <p:ext uri="{BB962C8B-B14F-4D97-AF65-F5344CB8AC3E}">
        <p14:creationId xmlns:p14="http://schemas.microsoft.com/office/powerpoint/2010/main" val="3768092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a:t>Consideration of Owners, Bankers &amp; Investors when Providing Financing </a:t>
            </a:r>
          </a:p>
        </p:txBody>
      </p:sp>
      <p:sp>
        <p:nvSpPr>
          <p:cNvPr id="2" name="Content Placeholder 1"/>
          <p:cNvSpPr>
            <a:spLocks noGrp="1"/>
          </p:cNvSpPr>
          <p:nvPr>
            <p:ph sz="quarter" idx="13"/>
          </p:nvPr>
        </p:nvSpPr>
        <p:spPr/>
        <p:txBody>
          <a:bodyPr/>
          <a:lstStyle/>
          <a:p>
            <a:endParaRPr lang="en-CA" dirty="0"/>
          </a:p>
        </p:txBody>
      </p:sp>
      <p:sp>
        <p:nvSpPr>
          <p:cNvPr id="6" name="Slide Number Placeholder 5">
            <a:extLst>
              <a:ext uri="{FF2B5EF4-FFF2-40B4-BE49-F238E27FC236}">
                <a16:creationId xmlns:a16="http://schemas.microsoft.com/office/drawing/2014/main" id="{C0BC6995-CEEC-4E89-BDE1-732AC9EE283A}"/>
              </a:ext>
            </a:extLst>
          </p:cNvPr>
          <p:cNvSpPr>
            <a:spLocks noGrp="1"/>
          </p:cNvSpPr>
          <p:nvPr>
            <p:ph type="sldNum" sz="quarter" idx="14"/>
          </p:nvPr>
        </p:nvSpPr>
        <p:spPr/>
        <p:txBody>
          <a:bodyPr/>
          <a:lstStyle/>
          <a:p>
            <a:fld id="{12FE6A2B-B497-4B95-B38D-B1050728C25E}" type="slidenum">
              <a:rPr lang="en-CA" smtClean="0"/>
              <a:t>26</a:t>
            </a:fld>
            <a:endParaRPr lang="en-CA" dirty="0"/>
          </a:p>
        </p:txBody>
      </p:sp>
    </p:spTree>
    <p:extLst>
      <p:ext uri="{BB962C8B-B14F-4D97-AF65-F5344CB8AC3E}">
        <p14:creationId xmlns:p14="http://schemas.microsoft.com/office/powerpoint/2010/main" val="424568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r>
              <a:rPr lang="en-CA" dirty="0"/>
              <a:t>Consideration of Owners, Bankers &amp; Investors when Providing Financing </a:t>
            </a:r>
          </a:p>
        </p:txBody>
      </p:sp>
      <p:sp>
        <p:nvSpPr>
          <p:cNvPr id="16387" name="Rectangle 3"/>
          <p:cNvSpPr>
            <a:spLocks noGrp="1" noChangeArrowheads="1"/>
          </p:cNvSpPr>
          <p:nvPr>
            <p:ph sz="quarter" idx="1"/>
          </p:nvPr>
        </p:nvSpPr>
        <p:spPr>
          <a:xfrm>
            <a:off x="457200" y="1143000"/>
            <a:ext cx="3200400" cy="5334000"/>
          </a:xfrm>
        </p:spPr>
        <p:txBody>
          <a:bodyPr>
            <a:normAutofit/>
          </a:bodyPr>
          <a:lstStyle/>
          <a:p>
            <a:pPr marL="0" indent="0">
              <a:buNone/>
            </a:pPr>
            <a:r>
              <a:rPr lang="en-US" b="1" u="sng" dirty="0"/>
              <a:t>5Cs of Credit</a:t>
            </a:r>
            <a:endParaRPr lang="en-US" sz="2300" b="1" u="sng" dirty="0"/>
          </a:p>
          <a:p>
            <a:pPr marL="609600" indent="-609600">
              <a:lnSpc>
                <a:spcPct val="90000"/>
              </a:lnSpc>
              <a:buFontTx/>
              <a:buNone/>
            </a:pPr>
            <a:endParaRPr lang="en-US" altLang="en-US" sz="2300" b="1" dirty="0"/>
          </a:p>
          <a:p>
            <a:pPr marL="609600" indent="-609600">
              <a:lnSpc>
                <a:spcPct val="90000"/>
              </a:lnSpc>
              <a:buNone/>
            </a:pPr>
            <a:r>
              <a:rPr lang="en-US" altLang="en-US" sz="2300" b="1" dirty="0"/>
              <a:t>Consider how each of these are assessed? </a:t>
            </a:r>
          </a:p>
          <a:p>
            <a:pPr marL="609600" indent="-609600">
              <a:lnSpc>
                <a:spcPct val="90000"/>
              </a:lnSpc>
              <a:buNone/>
            </a:pPr>
            <a:endParaRPr lang="en-US" sz="2300" b="1" dirty="0"/>
          </a:p>
          <a:p>
            <a:pPr marL="609600" indent="-609600">
              <a:lnSpc>
                <a:spcPct val="90000"/>
              </a:lnSpc>
              <a:buNone/>
            </a:pPr>
            <a:r>
              <a:rPr lang="en-US" sz="2300" b="1" dirty="0"/>
              <a:t>Balance between the Cs is key!!  Less of one means you will need more of another! </a:t>
            </a:r>
            <a:endParaRPr lang="en-CA" sz="2300" b="1" dirty="0"/>
          </a:p>
          <a:p>
            <a:pPr marL="883920" lvl="1" indent="-609600">
              <a:lnSpc>
                <a:spcPct val="90000"/>
              </a:lnSpc>
              <a:buFontTx/>
              <a:buNone/>
            </a:pPr>
            <a:endParaRPr lang="en-US" dirty="0"/>
          </a:p>
        </p:txBody>
      </p:sp>
      <p:pic>
        <p:nvPicPr>
          <p:cNvPr id="3" name="Picture 2">
            <a:extLst>
              <a:ext uri="{FF2B5EF4-FFF2-40B4-BE49-F238E27FC236}">
                <a16:creationId xmlns:a16="http://schemas.microsoft.com/office/drawing/2014/main" id="{1101522D-486C-46F7-8226-6BD6E76A6D22}"/>
              </a:ext>
            </a:extLst>
          </p:cNvPr>
          <p:cNvPicPr>
            <a:picLocks noChangeAspect="1"/>
          </p:cNvPicPr>
          <p:nvPr/>
        </p:nvPicPr>
        <p:blipFill>
          <a:blip r:embed="rId2"/>
          <a:stretch>
            <a:fillRect/>
          </a:stretch>
        </p:blipFill>
        <p:spPr>
          <a:xfrm>
            <a:off x="3657600" y="1176130"/>
            <a:ext cx="5410200" cy="5334000"/>
          </a:xfrm>
          <a:prstGeom prst="rect">
            <a:avLst/>
          </a:prstGeom>
        </p:spPr>
      </p:pic>
      <p:sp>
        <p:nvSpPr>
          <p:cNvPr id="4" name="Slide Number Placeholder 3">
            <a:extLst>
              <a:ext uri="{FF2B5EF4-FFF2-40B4-BE49-F238E27FC236}">
                <a16:creationId xmlns:a16="http://schemas.microsoft.com/office/drawing/2014/main" id="{36482FBF-1618-4DB5-9162-4B99C7F44D52}"/>
              </a:ext>
            </a:extLst>
          </p:cNvPr>
          <p:cNvSpPr>
            <a:spLocks noGrp="1"/>
          </p:cNvSpPr>
          <p:nvPr>
            <p:ph type="sldNum" sz="quarter" idx="10"/>
          </p:nvPr>
        </p:nvSpPr>
        <p:spPr/>
        <p:txBody>
          <a:bodyPr/>
          <a:lstStyle/>
          <a:p>
            <a:fld id="{12FE6A2B-B497-4B95-B38D-B1050728C25E}" type="slidenum">
              <a:rPr lang="en-CA" smtClean="0"/>
              <a:t>27</a:t>
            </a:fld>
            <a:endParaRPr lang="en-CA" dirty="0"/>
          </a:p>
        </p:txBody>
      </p:sp>
    </p:spTree>
    <p:extLst>
      <p:ext uri="{BB962C8B-B14F-4D97-AF65-F5344CB8AC3E}">
        <p14:creationId xmlns:p14="http://schemas.microsoft.com/office/powerpoint/2010/main" val="3608829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346D-B465-4158-A746-D6686CBFDA98}"/>
              </a:ext>
            </a:extLst>
          </p:cNvPr>
          <p:cNvSpPr>
            <a:spLocks noGrp="1"/>
          </p:cNvSpPr>
          <p:nvPr>
            <p:ph type="title"/>
          </p:nvPr>
        </p:nvSpPr>
        <p:spPr/>
        <p:txBody>
          <a:bodyPr/>
          <a:lstStyle/>
          <a:p>
            <a:r>
              <a:rPr lang="en-CA" dirty="0"/>
              <a:t>EXAMPLE: 5 Cs</a:t>
            </a:r>
          </a:p>
        </p:txBody>
      </p:sp>
      <p:pic>
        <p:nvPicPr>
          <p:cNvPr id="5" name="Content Placeholder 4">
            <a:extLst>
              <a:ext uri="{FF2B5EF4-FFF2-40B4-BE49-F238E27FC236}">
                <a16:creationId xmlns:a16="http://schemas.microsoft.com/office/drawing/2014/main" id="{ECBAFBBF-77F6-4B31-9DC9-9163270DB3F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9666" y="1835047"/>
            <a:ext cx="4052334" cy="1371040"/>
          </a:xfrm>
        </p:spPr>
      </p:pic>
      <p:pic>
        <p:nvPicPr>
          <p:cNvPr id="6" name="Picture 5">
            <a:extLst>
              <a:ext uri="{FF2B5EF4-FFF2-40B4-BE49-F238E27FC236}">
                <a16:creationId xmlns:a16="http://schemas.microsoft.com/office/drawing/2014/main" id="{6E5E3640-11AA-4FC5-AB60-24A8C24068D4}"/>
              </a:ext>
            </a:extLst>
          </p:cNvPr>
          <p:cNvPicPr>
            <a:picLocks noChangeAspect="1"/>
          </p:cNvPicPr>
          <p:nvPr/>
        </p:nvPicPr>
        <p:blipFill>
          <a:blip r:embed="rId3"/>
          <a:stretch>
            <a:fillRect/>
          </a:stretch>
        </p:blipFill>
        <p:spPr>
          <a:xfrm>
            <a:off x="1521952" y="3137790"/>
            <a:ext cx="7600784" cy="1941574"/>
          </a:xfrm>
          <a:prstGeom prst="rect">
            <a:avLst/>
          </a:prstGeom>
        </p:spPr>
      </p:pic>
      <p:sp>
        <p:nvSpPr>
          <p:cNvPr id="7" name="TextBox 6">
            <a:extLst>
              <a:ext uri="{FF2B5EF4-FFF2-40B4-BE49-F238E27FC236}">
                <a16:creationId xmlns:a16="http://schemas.microsoft.com/office/drawing/2014/main" id="{2F60A20F-AB3A-44B6-B543-6799B9D9509F}"/>
              </a:ext>
            </a:extLst>
          </p:cNvPr>
          <p:cNvSpPr txBox="1"/>
          <p:nvPr/>
        </p:nvSpPr>
        <p:spPr>
          <a:xfrm>
            <a:off x="6188150" y="2278192"/>
            <a:ext cx="1338956" cy="507831"/>
          </a:xfrm>
          <a:prstGeom prst="rect">
            <a:avLst/>
          </a:prstGeom>
          <a:noFill/>
        </p:spPr>
        <p:txBody>
          <a:bodyPr wrap="none" rtlCol="0">
            <a:spAutoFit/>
          </a:bodyPr>
          <a:lstStyle/>
          <a:p>
            <a:r>
              <a:rPr lang="en-CA" sz="2700" dirty="0"/>
              <a:t>Versus </a:t>
            </a:r>
          </a:p>
        </p:txBody>
      </p:sp>
      <p:sp>
        <p:nvSpPr>
          <p:cNvPr id="3" name="Slide Number Placeholder 2">
            <a:extLst>
              <a:ext uri="{FF2B5EF4-FFF2-40B4-BE49-F238E27FC236}">
                <a16:creationId xmlns:a16="http://schemas.microsoft.com/office/drawing/2014/main" id="{B318F55A-1F1C-4596-A36F-666709CA6884}"/>
              </a:ext>
            </a:extLst>
          </p:cNvPr>
          <p:cNvSpPr>
            <a:spLocks noGrp="1"/>
          </p:cNvSpPr>
          <p:nvPr>
            <p:ph type="sldNum" sz="quarter" idx="10"/>
          </p:nvPr>
        </p:nvSpPr>
        <p:spPr/>
        <p:txBody>
          <a:bodyPr/>
          <a:lstStyle/>
          <a:p>
            <a:fld id="{12FE6A2B-B497-4B95-B38D-B1050728C25E}" type="slidenum">
              <a:rPr lang="en-CA" smtClean="0"/>
              <a:t>28</a:t>
            </a:fld>
            <a:endParaRPr lang="en-CA" dirty="0"/>
          </a:p>
        </p:txBody>
      </p:sp>
    </p:spTree>
    <p:extLst>
      <p:ext uri="{BB962C8B-B14F-4D97-AF65-F5344CB8AC3E}">
        <p14:creationId xmlns:p14="http://schemas.microsoft.com/office/powerpoint/2010/main" val="572619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r>
              <a:rPr lang="en-CA" dirty="0"/>
              <a:t>Consideration of Owners, Bankers &amp; Investors when Providing Financing </a:t>
            </a:r>
          </a:p>
        </p:txBody>
      </p:sp>
      <p:sp>
        <p:nvSpPr>
          <p:cNvPr id="16387" name="Rectangle 3"/>
          <p:cNvSpPr>
            <a:spLocks noGrp="1" noChangeArrowheads="1"/>
          </p:cNvSpPr>
          <p:nvPr>
            <p:ph sz="quarter" idx="1"/>
          </p:nvPr>
        </p:nvSpPr>
        <p:spPr>
          <a:xfrm>
            <a:off x="457200" y="1219200"/>
            <a:ext cx="8229600" cy="5334000"/>
          </a:xfrm>
        </p:spPr>
        <p:txBody>
          <a:bodyPr>
            <a:normAutofit/>
          </a:bodyPr>
          <a:lstStyle/>
          <a:p>
            <a:pPr marL="0" indent="0">
              <a:buNone/>
            </a:pPr>
            <a:r>
              <a:rPr lang="en-US" b="1" dirty="0"/>
              <a:t>5Cs of Credit</a:t>
            </a:r>
            <a:endParaRPr lang="en-US" sz="2300" b="1" dirty="0"/>
          </a:p>
          <a:p>
            <a:pPr marL="609600" indent="-609600">
              <a:lnSpc>
                <a:spcPct val="90000"/>
              </a:lnSpc>
              <a:buFontTx/>
              <a:buAutoNum type="arabicPeriod"/>
            </a:pPr>
            <a:r>
              <a:rPr lang="en-US" altLang="en-US" sz="2300" b="1" dirty="0"/>
              <a:t>Character</a:t>
            </a:r>
            <a:r>
              <a:rPr lang="en-US" altLang="en-US" sz="2300" dirty="0"/>
              <a:t> 	</a:t>
            </a:r>
          </a:p>
          <a:p>
            <a:pPr marL="609600" indent="-609600">
              <a:lnSpc>
                <a:spcPct val="90000"/>
              </a:lnSpc>
              <a:buFontTx/>
              <a:buAutoNum type="arabicPeriod"/>
            </a:pPr>
            <a:r>
              <a:rPr lang="en-US" altLang="en-US" sz="2300" b="1" dirty="0"/>
              <a:t>Capital</a:t>
            </a:r>
            <a:r>
              <a:rPr lang="en-US" altLang="en-US" sz="2300" dirty="0"/>
              <a:t> 	</a:t>
            </a:r>
          </a:p>
          <a:p>
            <a:pPr marL="609600" indent="-609600">
              <a:lnSpc>
                <a:spcPct val="90000"/>
              </a:lnSpc>
              <a:buFontTx/>
              <a:buAutoNum type="arabicPeriod"/>
            </a:pPr>
            <a:r>
              <a:rPr lang="en-US" altLang="en-US" sz="2300" b="1" dirty="0"/>
              <a:t>Collateral	</a:t>
            </a:r>
          </a:p>
          <a:p>
            <a:pPr marL="609600" indent="-609600">
              <a:lnSpc>
                <a:spcPct val="90000"/>
              </a:lnSpc>
              <a:buFontTx/>
              <a:buAutoNum type="arabicPeriod"/>
            </a:pPr>
            <a:r>
              <a:rPr lang="en-US" altLang="en-US" sz="2300" b="1" dirty="0"/>
              <a:t>Conditions	</a:t>
            </a:r>
          </a:p>
          <a:p>
            <a:pPr marL="609600" indent="-609600">
              <a:lnSpc>
                <a:spcPct val="90000"/>
              </a:lnSpc>
              <a:buFontTx/>
              <a:buAutoNum type="arabicPeriod"/>
            </a:pPr>
            <a:r>
              <a:rPr lang="en-US" altLang="en-US" sz="2300" b="1" dirty="0"/>
              <a:t>Capacity</a:t>
            </a:r>
            <a:r>
              <a:rPr lang="en-US" altLang="en-US" sz="2300" dirty="0"/>
              <a:t> 	</a:t>
            </a:r>
          </a:p>
        </p:txBody>
      </p:sp>
      <p:sp>
        <p:nvSpPr>
          <p:cNvPr id="4" name="Slide Number Placeholder 3">
            <a:extLst>
              <a:ext uri="{FF2B5EF4-FFF2-40B4-BE49-F238E27FC236}">
                <a16:creationId xmlns:a16="http://schemas.microsoft.com/office/drawing/2014/main" id="{D70727BD-3C9C-48B7-89CD-ABADDF0F9C5A}"/>
              </a:ext>
            </a:extLst>
          </p:cNvPr>
          <p:cNvSpPr>
            <a:spLocks noGrp="1"/>
          </p:cNvSpPr>
          <p:nvPr>
            <p:ph type="sldNum" sz="quarter" idx="10"/>
          </p:nvPr>
        </p:nvSpPr>
        <p:spPr/>
        <p:txBody>
          <a:bodyPr/>
          <a:lstStyle/>
          <a:p>
            <a:fld id="{12FE6A2B-B497-4B95-B38D-B1050728C25E}" type="slidenum">
              <a:rPr lang="en-CA" smtClean="0"/>
              <a:t>29</a:t>
            </a:fld>
            <a:endParaRPr lang="en-CA" dirty="0"/>
          </a:p>
        </p:txBody>
      </p:sp>
    </p:spTree>
    <p:extLst>
      <p:ext uri="{BB962C8B-B14F-4D97-AF65-F5344CB8AC3E}">
        <p14:creationId xmlns:p14="http://schemas.microsoft.com/office/powerpoint/2010/main" val="121359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Capitalization: </a:t>
            </a:r>
            <a:br>
              <a:rPr lang="en-US" dirty="0"/>
            </a:br>
            <a:r>
              <a:rPr lang="en-US" dirty="0"/>
              <a:t>Financing Overview &amp; Options</a:t>
            </a:r>
          </a:p>
        </p:txBody>
      </p:sp>
      <p:sp>
        <p:nvSpPr>
          <p:cNvPr id="2" name="Content Placeholder 1"/>
          <p:cNvSpPr>
            <a:spLocks noGrp="1"/>
          </p:cNvSpPr>
          <p:nvPr>
            <p:ph sz="quarter" idx="13"/>
          </p:nvPr>
        </p:nvSpPr>
        <p:spPr/>
        <p:txBody>
          <a:bodyPr/>
          <a:lstStyle/>
          <a:p>
            <a:endParaRPr lang="en-CA" dirty="0"/>
          </a:p>
        </p:txBody>
      </p:sp>
      <p:sp>
        <p:nvSpPr>
          <p:cNvPr id="3" name="Slide Number Placeholder 2">
            <a:extLst>
              <a:ext uri="{FF2B5EF4-FFF2-40B4-BE49-F238E27FC236}">
                <a16:creationId xmlns:a16="http://schemas.microsoft.com/office/drawing/2014/main" id="{5B26137A-DEE8-4C4A-8572-BF4ED6CEF124}"/>
              </a:ext>
            </a:extLst>
          </p:cNvPr>
          <p:cNvSpPr>
            <a:spLocks noGrp="1"/>
          </p:cNvSpPr>
          <p:nvPr>
            <p:ph type="sldNum" sz="quarter" idx="14"/>
          </p:nvPr>
        </p:nvSpPr>
        <p:spPr/>
        <p:txBody>
          <a:bodyPr/>
          <a:lstStyle/>
          <a:p>
            <a:fld id="{12FE6A2B-B497-4B95-B38D-B1050728C25E}" type="slidenum">
              <a:rPr lang="en-CA" smtClean="0"/>
              <a:t>3</a:t>
            </a:fld>
            <a:endParaRPr lang="en-CA" dirty="0"/>
          </a:p>
        </p:txBody>
      </p:sp>
    </p:spTree>
    <p:extLst>
      <p:ext uri="{BB962C8B-B14F-4D97-AF65-F5344CB8AC3E}">
        <p14:creationId xmlns:p14="http://schemas.microsoft.com/office/powerpoint/2010/main" val="1497710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7800" y="3581400"/>
            <a:ext cx="7467600" cy="1371600"/>
          </a:xfrm>
        </p:spPr>
        <p:txBody>
          <a:bodyPr>
            <a:normAutofit/>
          </a:bodyPr>
          <a:lstStyle/>
          <a:p>
            <a:r>
              <a:rPr lang="en-US" dirty="0"/>
              <a:t>Risk &amp; Leverage Analysis</a:t>
            </a:r>
            <a:endParaRPr lang="en-CA" dirty="0"/>
          </a:p>
        </p:txBody>
      </p:sp>
      <p:sp>
        <p:nvSpPr>
          <p:cNvPr id="6" name="Content Placeholder 5"/>
          <p:cNvSpPr>
            <a:spLocks noGrp="1"/>
          </p:cNvSpPr>
          <p:nvPr>
            <p:ph sz="quarter" idx="13"/>
          </p:nvPr>
        </p:nvSpPr>
        <p:spPr/>
        <p:txBody>
          <a:bodyPr/>
          <a:lstStyle/>
          <a:p>
            <a:endParaRPr lang="en-CA" dirty="0"/>
          </a:p>
        </p:txBody>
      </p:sp>
      <p:sp>
        <p:nvSpPr>
          <p:cNvPr id="3" name="Slide Number Placeholder 2">
            <a:extLst>
              <a:ext uri="{FF2B5EF4-FFF2-40B4-BE49-F238E27FC236}">
                <a16:creationId xmlns:a16="http://schemas.microsoft.com/office/drawing/2014/main" id="{E5AFF12E-BAF4-4D58-83FA-BB24A702F69F}"/>
              </a:ext>
            </a:extLst>
          </p:cNvPr>
          <p:cNvSpPr>
            <a:spLocks noGrp="1"/>
          </p:cNvSpPr>
          <p:nvPr>
            <p:ph type="sldNum" sz="quarter" idx="14"/>
          </p:nvPr>
        </p:nvSpPr>
        <p:spPr/>
        <p:txBody>
          <a:bodyPr/>
          <a:lstStyle/>
          <a:p>
            <a:fld id="{12FE6A2B-B497-4B95-B38D-B1050728C25E}" type="slidenum">
              <a:rPr lang="en-CA" smtClean="0"/>
              <a:t>30</a:t>
            </a:fld>
            <a:endParaRPr lang="en-CA" dirty="0"/>
          </a:p>
        </p:txBody>
      </p:sp>
    </p:spTree>
    <p:extLst>
      <p:ext uri="{BB962C8B-B14F-4D97-AF65-F5344CB8AC3E}">
        <p14:creationId xmlns:p14="http://schemas.microsoft.com/office/powerpoint/2010/main" val="1065639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CA" dirty="0"/>
              <a:t>Business Risk</a:t>
            </a:r>
            <a:endParaRPr lang="en-US" dirty="0"/>
          </a:p>
        </p:txBody>
      </p:sp>
      <p:sp>
        <p:nvSpPr>
          <p:cNvPr id="14339" name="Rectangle 3"/>
          <p:cNvSpPr>
            <a:spLocks noGrp="1" noChangeArrowheads="1"/>
          </p:cNvSpPr>
          <p:nvPr>
            <p:ph sz="quarter" idx="1"/>
          </p:nvPr>
        </p:nvSpPr>
        <p:spPr/>
        <p:txBody>
          <a:bodyPr/>
          <a:lstStyle/>
          <a:p>
            <a:r>
              <a:rPr lang="en-CA" b="1" dirty="0"/>
              <a:t>What is business risk? </a:t>
            </a:r>
          </a:p>
          <a:p>
            <a:pPr lvl="1"/>
            <a:r>
              <a:rPr lang="en-US" altLang="en-US" dirty="0"/>
              <a:t>Results from general economic cycles, changing industry conditions:</a:t>
            </a:r>
          </a:p>
          <a:p>
            <a:pPr lvl="2"/>
            <a:r>
              <a:rPr lang="en-US" altLang="en-US" dirty="0"/>
              <a:t>Creates </a:t>
            </a:r>
            <a:r>
              <a:rPr lang="en-CA" b="1" u="sng" dirty="0"/>
              <a:t>Price and Production </a:t>
            </a:r>
            <a:r>
              <a:rPr lang="en-CA" dirty="0"/>
              <a:t>variations &amp; thus variability of profit from one year to the next</a:t>
            </a:r>
            <a:endParaRPr lang="en-US" altLang="en-US" dirty="0"/>
          </a:p>
          <a:p>
            <a:pPr lvl="1"/>
            <a:r>
              <a:rPr lang="en-CA" dirty="0"/>
              <a:t>Inherent uncertainty faced by the business independent of the way the business is financed</a:t>
            </a:r>
          </a:p>
          <a:p>
            <a:pPr lvl="1"/>
            <a:r>
              <a:rPr lang="en-CA" dirty="0"/>
              <a:t>Exists in all businesses and cannot be eliminated – can be  mitigated using strategies</a:t>
            </a:r>
          </a:p>
          <a:p>
            <a:pPr lvl="1"/>
            <a:r>
              <a:rPr lang="en-CA" dirty="0"/>
              <a:t>Concern especially for those firms that have lots of debt</a:t>
            </a:r>
          </a:p>
          <a:p>
            <a:pPr lvl="1"/>
            <a:endParaRPr lang="en-CA" dirty="0"/>
          </a:p>
          <a:p>
            <a:pPr lvl="1"/>
            <a:endParaRPr lang="en-CA" dirty="0"/>
          </a:p>
          <a:p>
            <a:pPr lvl="1"/>
            <a:endParaRPr lang="en-CA" dirty="0"/>
          </a:p>
          <a:p>
            <a:pPr lvl="2"/>
            <a:endParaRPr lang="en-CA" dirty="0"/>
          </a:p>
        </p:txBody>
      </p:sp>
      <p:sp>
        <p:nvSpPr>
          <p:cNvPr id="6" name="Slide Number Placeholder 5">
            <a:extLst>
              <a:ext uri="{FF2B5EF4-FFF2-40B4-BE49-F238E27FC236}">
                <a16:creationId xmlns:a16="http://schemas.microsoft.com/office/drawing/2014/main" id="{924CA6CE-8294-4098-A7F6-4A8C366F3B0B}"/>
              </a:ext>
            </a:extLst>
          </p:cNvPr>
          <p:cNvSpPr>
            <a:spLocks noGrp="1"/>
          </p:cNvSpPr>
          <p:nvPr>
            <p:ph type="sldNum" sz="quarter" idx="10"/>
          </p:nvPr>
        </p:nvSpPr>
        <p:spPr/>
        <p:txBody>
          <a:bodyPr/>
          <a:lstStyle/>
          <a:p>
            <a:fld id="{12FE6A2B-B497-4B95-B38D-B1050728C25E}" type="slidenum">
              <a:rPr lang="en-CA" smtClean="0"/>
              <a:t>31</a:t>
            </a:fld>
            <a:endParaRPr lang="en-CA" dirty="0"/>
          </a:p>
        </p:txBody>
      </p:sp>
    </p:spTree>
    <p:extLst>
      <p:ext uri="{BB962C8B-B14F-4D97-AF65-F5344CB8AC3E}">
        <p14:creationId xmlns:p14="http://schemas.microsoft.com/office/powerpoint/2010/main" val="330259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C705-63CF-4876-ADA7-B4BDAEDF244D}"/>
              </a:ext>
            </a:extLst>
          </p:cNvPr>
          <p:cNvSpPr>
            <a:spLocks noGrp="1"/>
          </p:cNvSpPr>
          <p:nvPr>
            <p:ph type="title"/>
          </p:nvPr>
        </p:nvSpPr>
        <p:spPr/>
        <p:txBody>
          <a:bodyPr/>
          <a:lstStyle/>
          <a:p>
            <a:r>
              <a:rPr lang="en-CA" dirty="0"/>
              <a:t>examples</a:t>
            </a:r>
          </a:p>
        </p:txBody>
      </p:sp>
      <p:sp>
        <p:nvSpPr>
          <p:cNvPr id="3" name="Content Placeholder 2">
            <a:extLst>
              <a:ext uri="{FF2B5EF4-FFF2-40B4-BE49-F238E27FC236}">
                <a16:creationId xmlns:a16="http://schemas.microsoft.com/office/drawing/2014/main" id="{47111559-83E0-423A-995D-E7CCBBC823BB}"/>
              </a:ext>
            </a:extLst>
          </p:cNvPr>
          <p:cNvSpPr>
            <a:spLocks noGrp="1"/>
          </p:cNvSpPr>
          <p:nvPr>
            <p:ph idx="1"/>
          </p:nvPr>
        </p:nvSpPr>
        <p:spPr/>
        <p:txBody>
          <a:bodyPr/>
          <a:lstStyle/>
          <a:p>
            <a:endParaRPr lang="en-CA" dirty="0"/>
          </a:p>
        </p:txBody>
      </p:sp>
      <p:pic>
        <p:nvPicPr>
          <p:cNvPr id="5" name="Picture 4">
            <a:extLst>
              <a:ext uri="{FF2B5EF4-FFF2-40B4-BE49-F238E27FC236}">
                <a16:creationId xmlns:a16="http://schemas.microsoft.com/office/drawing/2014/main" id="{522F7D05-CA9C-4FB4-ACAB-38ECEAAE8BB5}"/>
              </a:ext>
            </a:extLst>
          </p:cNvPr>
          <p:cNvPicPr>
            <a:picLocks noChangeAspect="1"/>
          </p:cNvPicPr>
          <p:nvPr/>
        </p:nvPicPr>
        <p:blipFill>
          <a:blip r:embed="rId2"/>
          <a:stretch>
            <a:fillRect/>
          </a:stretch>
        </p:blipFill>
        <p:spPr>
          <a:xfrm>
            <a:off x="3108078" y="1389308"/>
            <a:ext cx="5343176" cy="4401891"/>
          </a:xfrm>
          <a:prstGeom prst="rect">
            <a:avLst/>
          </a:prstGeom>
        </p:spPr>
      </p:pic>
      <p:sp>
        <p:nvSpPr>
          <p:cNvPr id="4" name="Slide Number Placeholder 3">
            <a:extLst>
              <a:ext uri="{FF2B5EF4-FFF2-40B4-BE49-F238E27FC236}">
                <a16:creationId xmlns:a16="http://schemas.microsoft.com/office/drawing/2014/main" id="{68B0A982-8C79-4873-88CC-F56964745333}"/>
              </a:ext>
            </a:extLst>
          </p:cNvPr>
          <p:cNvSpPr>
            <a:spLocks noGrp="1"/>
          </p:cNvSpPr>
          <p:nvPr>
            <p:ph type="sldNum" sz="quarter" idx="10"/>
          </p:nvPr>
        </p:nvSpPr>
        <p:spPr/>
        <p:txBody>
          <a:bodyPr/>
          <a:lstStyle/>
          <a:p>
            <a:fld id="{12FE6A2B-B497-4B95-B38D-B1050728C25E}" type="slidenum">
              <a:rPr lang="en-CA" smtClean="0"/>
              <a:t>32</a:t>
            </a:fld>
            <a:endParaRPr lang="en-CA" dirty="0"/>
          </a:p>
        </p:txBody>
      </p:sp>
    </p:spTree>
    <p:extLst>
      <p:ext uri="{BB962C8B-B14F-4D97-AF65-F5344CB8AC3E}">
        <p14:creationId xmlns:p14="http://schemas.microsoft.com/office/powerpoint/2010/main" val="3519976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C705-63CF-4876-ADA7-B4BDAEDF244D}"/>
              </a:ext>
            </a:extLst>
          </p:cNvPr>
          <p:cNvSpPr>
            <a:spLocks noGrp="1"/>
          </p:cNvSpPr>
          <p:nvPr>
            <p:ph type="title"/>
          </p:nvPr>
        </p:nvSpPr>
        <p:spPr/>
        <p:txBody>
          <a:bodyPr/>
          <a:lstStyle/>
          <a:p>
            <a:r>
              <a:rPr lang="en-CA" dirty="0"/>
              <a:t>examples</a:t>
            </a:r>
          </a:p>
        </p:txBody>
      </p:sp>
      <p:sp>
        <p:nvSpPr>
          <p:cNvPr id="3" name="Content Placeholder 2">
            <a:extLst>
              <a:ext uri="{FF2B5EF4-FFF2-40B4-BE49-F238E27FC236}">
                <a16:creationId xmlns:a16="http://schemas.microsoft.com/office/drawing/2014/main" id="{47111559-83E0-423A-995D-E7CCBBC823BB}"/>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B9013F6F-E278-42E4-B9A5-59163F5667C5}"/>
              </a:ext>
            </a:extLst>
          </p:cNvPr>
          <p:cNvPicPr>
            <a:picLocks noChangeAspect="1"/>
          </p:cNvPicPr>
          <p:nvPr/>
        </p:nvPicPr>
        <p:blipFill rotWithShape="1">
          <a:blip r:embed="rId2"/>
          <a:srcRect r="3522"/>
          <a:stretch/>
        </p:blipFill>
        <p:spPr>
          <a:xfrm>
            <a:off x="304800" y="1219200"/>
            <a:ext cx="8382000" cy="3581400"/>
          </a:xfrm>
          <a:prstGeom prst="rect">
            <a:avLst/>
          </a:prstGeom>
        </p:spPr>
      </p:pic>
      <p:sp>
        <p:nvSpPr>
          <p:cNvPr id="5" name="Slide Number Placeholder 4">
            <a:extLst>
              <a:ext uri="{FF2B5EF4-FFF2-40B4-BE49-F238E27FC236}">
                <a16:creationId xmlns:a16="http://schemas.microsoft.com/office/drawing/2014/main" id="{5B4F3EF2-EFD7-4A14-8837-A2DABB36518A}"/>
              </a:ext>
            </a:extLst>
          </p:cNvPr>
          <p:cNvSpPr>
            <a:spLocks noGrp="1"/>
          </p:cNvSpPr>
          <p:nvPr>
            <p:ph type="sldNum" sz="quarter" idx="10"/>
          </p:nvPr>
        </p:nvSpPr>
        <p:spPr/>
        <p:txBody>
          <a:bodyPr/>
          <a:lstStyle/>
          <a:p>
            <a:fld id="{12FE6A2B-B497-4B95-B38D-B1050728C25E}" type="slidenum">
              <a:rPr lang="en-CA" smtClean="0"/>
              <a:t>33</a:t>
            </a:fld>
            <a:endParaRPr lang="en-CA" dirty="0"/>
          </a:p>
        </p:txBody>
      </p:sp>
    </p:spTree>
    <p:extLst>
      <p:ext uri="{BB962C8B-B14F-4D97-AF65-F5344CB8AC3E}">
        <p14:creationId xmlns:p14="http://schemas.microsoft.com/office/powerpoint/2010/main" val="3907435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CA" dirty="0"/>
              <a:t>Business Risk Assessment</a:t>
            </a:r>
            <a:endParaRPr lang="en-US" dirty="0"/>
          </a:p>
        </p:txBody>
      </p:sp>
      <p:sp>
        <p:nvSpPr>
          <p:cNvPr id="14339" name="Rectangle 3"/>
          <p:cNvSpPr>
            <a:spLocks noGrp="1" noChangeArrowheads="1"/>
          </p:cNvSpPr>
          <p:nvPr>
            <p:ph sz="quarter" idx="1"/>
          </p:nvPr>
        </p:nvSpPr>
        <p:spPr/>
        <p:txBody>
          <a:bodyPr>
            <a:noAutofit/>
          </a:bodyPr>
          <a:lstStyle/>
          <a:p>
            <a:r>
              <a:rPr lang="en-CA" b="1" dirty="0"/>
              <a:t>How is business risk assessed? </a:t>
            </a:r>
            <a:r>
              <a:rPr lang="en-CA" dirty="0"/>
              <a:t> </a:t>
            </a:r>
          </a:p>
          <a:p>
            <a:pPr lvl="1"/>
            <a:r>
              <a:rPr lang="en-CA" b="1" dirty="0"/>
              <a:t>Assessment Methods</a:t>
            </a:r>
          </a:p>
          <a:p>
            <a:pPr marL="1051560" lvl="2" indent="-457200">
              <a:buFont typeface="+mj-lt"/>
              <a:buAutoNum type="arabicPeriod"/>
            </a:pPr>
            <a:r>
              <a:rPr lang="en-CA" dirty="0"/>
              <a:t>Breakeven Analysis</a:t>
            </a:r>
          </a:p>
          <a:p>
            <a:pPr marL="1051560" lvl="2" indent="-457200">
              <a:buFont typeface="+mj-lt"/>
              <a:buAutoNum type="arabicPeriod"/>
            </a:pPr>
            <a:r>
              <a:rPr lang="en-CA" dirty="0"/>
              <a:t>Degree of Operating Leverage</a:t>
            </a:r>
          </a:p>
          <a:p>
            <a:pPr marL="1051560" lvl="2" indent="-457200">
              <a:buFont typeface="+mj-lt"/>
              <a:buAutoNum type="arabicPeriod"/>
            </a:pPr>
            <a:endParaRPr lang="en-CA" dirty="0"/>
          </a:p>
          <a:p>
            <a:pPr lvl="3"/>
            <a:endParaRPr lang="en-CA" dirty="0"/>
          </a:p>
          <a:p>
            <a:pPr lvl="1"/>
            <a:endParaRPr lang="en-CA" dirty="0"/>
          </a:p>
          <a:p>
            <a:pPr lvl="2"/>
            <a:endParaRPr lang="en-CA" u="sng" dirty="0"/>
          </a:p>
        </p:txBody>
      </p:sp>
      <p:sp>
        <p:nvSpPr>
          <p:cNvPr id="2" name="Slide Number Placeholder 1">
            <a:extLst>
              <a:ext uri="{FF2B5EF4-FFF2-40B4-BE49-F238E27FC236}">
                <a16:creationId xmlns:a16="http://schemas.microsoft.com/office/drawing/2014/main" id="{F71A12DA-2AB1-4159-951E-CFCD992A54B6}"/>
              </a:ext>
            </a:extLst>
          </p:cNvPr>
          <p:cNvSpPr>
            <a:spLocks noGrp="1"/>
          </p:cNvSpPr>
          <p:nvPr>
            <p:ph type="sldNum" sz="quarter" idx="10"/>
          </p:nvPr>
        </p:nvSpPr>
        <p:spPr/>
        <p:txBody>
          <a:bodyPr/>
          <a:lstStyle/>
          <a:p>
            <a:fld id="{12FE6A2B-B497-4B95-B38D-B1050728C25E}" type="slidenum">
              <a:rPr lang="en-CA" smtClean="0"/>
              <a:t>34</a:t>
            </a:fld>
            <a:endParaRPr lang="en-CA" dirty="0"/>
          </a:p>
        </p:txBody>
      </p:sp>
    </p:spTree>
    <p:extLst>
      <p:ext uri="{BB962C8B-B14F-4D97-AF65-F5344CB8AC3E}">
        <p14:creationId xmlns:p14="http://schemas.microsoft.com/office/powerpoint/2010/main" val="4148913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CA" dirty="0"/>
              <a:t>Business Risk Assessment</a:t>
            </a:r>
            <a:endParaRPr lang="en-US" dirty="0"/>
          </a:p>
        </p:txBody>
      </p:sp>
      <p:sp>
        <p:nvSpPr>
          <p:cNvPr id="6" name="Rectangle 3">
            <a:extLst>
              <a:ext uri="{FF2B5EF4-FFF2-40B4-BE49-F238E27FC236}">
                <a16:creationId xmlns:a16="http://schemas.microsoft.com/office/drawing/2014/main" id="{D4C015E2-B557-42A1-AA96-CCAC36212B25}"/>
              </a:ext>
            </a:extLst>
          </p:cNvPr>
          <p:cNvSpPr txBox="1">
            <a:spLocks noChangeArrowheads="1"/>
          </p:cNvSpPr>
          <p:nvPr/>
        </p:nvSpPr>
        <p:spPr>
          <a:xfrm>
            <a:off x="457200" y="1295400"/>
            <a:ext cx="8686800" cy="51054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200" kern="1200">
                <a:solidFill>
                  <a:schemeClr val="tx1"/>
                </a:solidFill>
                <a:latin typeface="+mn-lt"/>
                <a:ea typeface="+mn-ea"/>
                <a:cs typeface="Microsoft Sans Serif" panose="020B0604020202020204" pitchFamily="34" charset="0"/>
              </a:defRPr>
            </a:lvl1pPr>
            <a:lvl2pPr marL="548640" indent="-274320" algn="l" rtl="0" eaLnBrk="1" latinLnBrk="0" hangingPunct="1">
              <a:spcBef>
                <a:spcPts val="500"/>
              </a:spcBef>
              <a:buClr>
                <a:schemeClr val="accent2"/>
              </a:buClr>
              <a:buSzPct val="76000"/>
              <a:buFont typeface="Wingdings 3"/>
              <a:buChar char=""/>
              <a:defRPr kumimoji="0" sz="2200" kern="1200">
                <a:solidFill>
                  <a:schemeClr val="tx1"/>
                </a:solidFill>
                <a:latin typeface="+mn-lt"/>
                <a:ea typeface="+mn-ea"/>
                <a:cs typeface="Microsoft Sans Serif" panose="020B0604020202020204"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200" kern="1200">
                <a:solidFill>
                  <a:schemeClr val="tx1"/>
                </a:solidFill>
                <a:latin typeface="+mn-lt"/>
                <a:ea typeface="+mn-ea"/>
                <a:cs typeface="Microsoft Sans Serif" panose="020B0604020202020204"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2200" kern="1200">
                <a:solidFill>
                  <a:schemeClr val="tx1"/>
                </a:solidFill>
                <a:latin typeface="+mn-lt"/>
                <a:ea typeface="+mn-ea"/>
                <a:cs typeface="Microsoft Sans Serif" panose="020B0604020202020204" pitchFamily="34" charset="0"/>
              </a:defRPr>
            </a:lvl4pPr>
            <a:lvl5pPr marL="1371600" indent="-228600" algn="l" rtl="0" eaLnBrk="1" latinLnBrk="0" hangingPunct="1">
              <a:spcBef>
                <a:spcPts val="300"/>
              </a:spcBef>
              <a:buClr>
                <a:schemeClr val="accent2"/>
              </a:buClr>
              <a:buSzPct val="70000"/>
              <a:buFont typeface="Wingdings"/>
              <a:buChar char=""/>
              <a:defRPr kumimoji="0" sz="2200" kern="1200">
                <a:solidFill>
                  <a:schemeClr val="tx1"/>
                </a:solidFill>
                <a:latin typeface="+mn-lt"/>
                <a:ea typeface="+mn-ea"/>
                <a:cs typeface="Microsoft Sans Serif" panose="020B0604020202020204"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CA" b="1" u="sng" dirty="0"/>
              <a:t>Breakeven Analysis</a:t>
            </a:r>
          </a:p>
          <a:p>
            <a:pPr fontAlgn="auto">
              <a:spcAft>
                <a:spcPts val="0"/>
              </a:spcAft>
            </a:pPr>
            <a:r>
              <a:rPr lang="en-CA" altLang="en-US" dirty="0"/>
              <a:t>Review of relationships among </a:t>
            </a:r>
            <a:r>
              <a:rPr lang="en-CA" altLang="en-US" b="1" dirty="0"/>
              <a:t>revenue, fixed costs, and variable costs </a:t>
            </a:r>
          </a:p>
          <a:p>
            <a:pPr fontAlgn="auto">
              <a:spcAft>
                <a:spcPts val="0"/>
              </a:spcAft>
            </a:pPr>
            <a:r>
              <a:rPr lang="en-CA" dirty="0">
                <a:solidFill>
                  <a:srgbClr val="000000"/>
                </a:solidFill>
              </a:rPr>
              <a:t>Based upon the </a:t>
            </a:r>
          </a:p>
          <a:p>
            <a:pPr marL="617220" lvl="1" indent="-342900" fontAlgn="auto">
              <a:spcBef>
                <a:spcPct val="20000"/>
              </a:spcBef>
              <a:spcAft>
                <a:spcPts val="0"/>
              </a:spcAft>
              <a:buClr>
                <a:schemeClr val="tx1"/>
              </a:buClr>
              <a:buSzPct val="75000"/>
              <a:buFont typeface="Wingdings 3"/>
              <a:buNone/>
              <a:defRPr/>
            </a:pPr>
            <a:r>
              <a:rPr lang="en-CA" b="1" dirty="0"/>
              <a:t>Profit Equation </a:t>
            </a:r>
            <a:r>
              <a:rPr lang="en-CA" dirty="0"/>
              <a:t> Profit   = total revenue	- 	total cost </a:t>
            </a:r>
          </a:p>
          <a:p>
            <a:pPr marL="2263140" lvl="8" indent="-342900">
              <a:spcBef>
                <a:spcPct val="20000"/>
              </a:spcBef>
              <a:buClr>
                <a:schemeClr val="tx1"/>
              </a:buClr>
              <a:buFont typeface="Wingdings 3"/>
              <a:buNone/>
              <a:defRPr/>
            </a:pPr>
            <a:r>
              <a:rPr lang="en-CA" sz="1100" dirty="0"/>
              <a:t>	</a:t>
            </a:r>
            <a:r>
              <a:rPr lang="en-CA" sz="2100" dirty="0"/>
              <a:t> </a:t>
            </a:r>
            <a:r>
              <a:rPr lang="en-CA" sz="2400" dirty="0"/>
              <a:t>Profit</a:t>
            </a:r>
            <a:r>
              <a:rPr lang="en-CA" sz="2100" dirty="0"/>
              <a:t>   = </a:t>
            </a:r>
            <a:r>
              <a:rPr lang="en-CA" sz="2100" b="1" dirty="0"/>
              <a:t>[P X Q] 		– 	{[VC * Q] + FC}</a:t>
            </a:r>
          </a:p>
          <a:p>
            <a:pPr marL="617220" lvl="1" indent="-342900" fontAlgn="auto">
              <a:spcBef>
                <a:spcPct val="20000"/>
              </a:spcBef>
              <a:spcAft>
                <a:spcPts val="0"/>
              </a:spcAft>
              <a:buClr>
                <a:schemeClr val="tx1"/>
              </a:buClr>
              <a:buSzPct val="75000"/>
              <a:buFont typeface="Wingdings 3"/>
              <a:buNone/>
              <a:defRPr/>
            </a:pPr>
            <a:r>
              <a:rPr lang="en-CA" sz="2100" b="1" dirty="0"/>
              <a:t>Where </a:t>
            </a:r>
            <a:r>
              <a:rPr lang="en-CA" sz="2100" dirty="0"/>
              <a:t>P = price   Q = quantity    FC = fixed cost    VC = variable cost/unit</a:t>
            </a:r>
          </a:p>
          <a:p>
            <a:pPr marL="617220" lvl="1" indent="-342900" fontAlgn="auto">
              <a:spcBef>
                <a:spcPct val="20000"/>
              </a:spcBef>
              <a:spcAft>
                <a:spcPts val="0"/>
              </a:spcAft>
              <a:buClr>
                <a:schemeClr val="tx1"/>
              </a:buClr>
              <a:buSzPct val="75000"/>
              <a:buFont typeface="Wingdings 3"/>
              <a:buNone/>
              <a:defRPr/>
            </a:pPr>
            <a:r>
              <a:rPr lang="en-CA" sz="2100" b="1" dirty="0"/>
              <a:t>Reorganize variables and obtain</a:t>
            </a:r>
          </a:p>
          <a:p>
            <a:pPr marL="617220" lvl="1" indent="-342900" fontAlgn="auto">
              <a:spcBef>
                <a:spcPct val="20000"/>
              </a:spcBef>
              <a:spcAft>
                <a:spcPts val="0"/>
              </a:spcAft>
              <a:buClr>
                <a:schemeClr val="tx1"/>
              </a:buClr>
              <a:buSzPct val="75000"/>
              <a:buFont typeface="Wingdings 3"/>
              <a:buNone/>
              <a:defRPr/>
            </a:pPr>
            <a:endParaRPr lang="en-CA" sz="2100" dirty="0"/>
          </a:p>
          <a:p>
            <a:pPr marL="617220" lvl="1" indent="-342900" fontAlgn="auto">
              <a:spcBef>
                <a:spcPct val="20000"/>
              </a:spcBef>
              <a:spcAft>
                <a:spcPts val="0"/>
              </a:spcAft>
              <a:buClr>
                <a:schemeClr val="tx1"/>
              </a:buClr>
              <a:buSzPct val="75000"/>
              <a:buFont typeface="Wingdings 3"/>
              <a:buNone/>
              <a:defRPr/>
            </a:pPr>
            <a:endParaRPr lang="en-CA" sz="2100" dirty="0"/>
          </a:p>
          <a:p>
            <a:pPr marL="617220" lvl="1" indent="-342900" fontAlgn="auto">
              <a:spcBef>
                <a:spcPct val="20000"/>
              </a:spcBef>
              <a:spcAft>
                <a:spcPts val="0"/>
              </a:spcAft>
              <a:buClr>
                <a:schemeClr val="tx1"/>
              </a:buClr>
              <a:buSzPct val="75000"/>
              <a:buFont typeface="Wingdings 3"/>
              <a:buNone/>
              <a:defRPr/>
            </a:pPr>
            <a:r>
              <a:rPr lang="en-CA" sz="2100" dirty="0"/>
              <a:t>B/E Quantity=</a:t>
            </a:r>
          </a:p>
          <a:p>
            <a:pPr marL="342900" indent="-342900" fontAlgn="auto">
              <a:spcBef>
                <a:spcPct val="20000"/>
              </a:spcBef>
              <a:spcAft>
                <a:spcPts val="0"/>
              </a:spcAft>
              <a:buClr>
                <a:schemeClr val="tx1"/>
              </a:buClr>
              <a:buSzPct val="75000"/>
              <a:buFont typeface="Wingdings 3"/>
              <a:buNone/>
              <a:defRPr/>
            </a:pPr>
            <a:endParaRPr lang="en-CA" sz="2800" b="1" dirty="0"/>
          </a:p>
          <a:p>
            <a:pPr marL="0" indent="0" fontAlgn="auto">
              <a:spcAft>
                <a:spcPts val="0"/>
              </a:spcAft>
              <a:buFont typeface="Wingdings 3"/>
              <a:buNone/>
            </a:pPr>
            <a:endParaRPr lang="en-CA" dirty="0">
              <a:solidFill>
                <a:srgbClr val="000000"/>
              </a:solidFill>
            </a:endParaRPr>
          </a:p>
          <a:p>
            <a:pPr fontAlgn="auto">
              <a:spcAft>
                <a:spcPts val="0"/>
              </a:spcAft>
            </a:pPr>
            <a:endParaRPr lang="en-CA" dirty="0">
              <a:solidFill>
                <a:srgbClr val="000000"/>
              </a:solidFill>
            </a:endParaRPr>
          </a:p>
        </p:txBody>
      </p:sp>
      <p:pic>
        <p:nvPicPr>
          <p:cNvPr id="7" name="Picture 6">
            <a:extLst>
              <a:ext uri="{FF2B5EF4-FFF2-40B4-BE49-F238E27FC236}">
                <a16:creationId xmlns:a16="http://schemas.microsoft.com/office/drawing/2014/main" id="{F268F3C5-166D-4F18-9B19-2D948894024D}"/>
              </a:ext>
            </a:extLst>
          </p:cNvPr>
          <p:cNvPicPr>
            <a:picLocks noChangeAspect="1"/>
          </p:cNvPicPr>
          <p:nvPr/>
        </p:nvPicPr>
        <p:blipFill rotWithShape="1">
          <a:blip r:embed="rId3">
            <a:extLst>
              <a:ext uri="{28A0092B-C50C-407E-A947-70E740481C1C}">
                <a14:useLocalDpi xmlns:a14="http://schemas.microsoft.com/office/drawing/2010/main" val="0"/>
              </a:ext>
            </a:extLst>
          </a:blip>
          <a:srcRect l="12915"/>
          <a:stretch/>
        </p:blipFill>
        <p:spPr>
          <a:xfrm>
            <a:off x="2667000" y="4724400"/>
            <a:ext cx="6323614" cy="1371600"/>
          </a:xfrm>
          <a:prstGeom prst="rect">
            <a:avLst/>
          </a:prstGeom>
        </p:spPr>
      </p:pic>
      <p:sp>
        <p:nvSpPr>
          <p:cNvPr id="3" name="Slide Number Placeholder 2">
            <a:extLst>
              <a:ext uri="{FF2B5EF4-FFF2-40B4-BE49-F238E27FC236}">
                <a16:creationId xmlns:a16="http://schemas.microsoft.com/office/drawing/2014/main" id="{B75C12AC-9BF7-4C13-B2A6-A2C2F6759D0B}"/>
              </a:ext>
            </a:extLst>
          </p:cNvPr>
          <p:cNvSpPr>
            <a:spLocks noGrp="1"/>
          </p:cNvSpPr>
          <p:nvPr>
            <p:ph type="sldNum" sz="quarter" idx="10"/>
          </p:nvPr>
        </p:nvSpPr>
        <p:spPr/>
        <p:txBody>
          <a:bodyPr/>
          <a:lstStyle/>
          <a:p>
            <a:fld id="{12FE6A2B-B497-4B95-B38D-B1050728C25E}" type="slidenum">
              <a:rPr lang="en-CA" smtClean="0"/>
              <a:t>35</a:t>
            </a:fld>
            <a:endParaRPr lang="en-CA" dirty="0"/>
          </a:p>
        </p:txBody>
      </p:sp>
    </p:spTree>
    <p:extLst>
      <p:ext uri="{BB962C8B-B14F-4D97-AF65-F5344CB8AC3E}">
        <p14:creationId xmlns:p14="http://schemas.microsoft.com/office/powerpoint/2010/main" val="138465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Business Risk Assessment</a:t>
            </a:r>
          </a:p>
        </p:txBody>
      </p:sp>
      <p:sp>
        <p:nvSpPr>
          <p:cNvPr id="3" name="Content Placeholder 2"/>
          <p:cNvSpPr>
            <a:spLocks noGrp="1"/>
          </p:cNvSpPr>
          <p:nvPr>
            <p:ph sz="quarter" idx="1"/>
          </p:nvPr>
        </p:nvSpPr>
        <p:spPr>
          <a:xfrm>
            <a:off x="457200" y="1219200"/>
            <a:ext cx="2514600" cy="5181600"/>
          </a:xfrm>
        </p:spPr>
        <p:txBody>
          <a:bodyPr/>
          <a:lstStyle/>
          <a:p>
            <a:pPr marL="0" indent="0">
              <a:buNone/>
            </a:pPr>
            <a:r>
              <a:rPr lang="en-US" sz="2400" dirty="0"/>
              <a:t>Breakeven</a:t>
            </a:r>
          </a:p>
          <a:p>
            <a:r>
              <a:rPr lang="en-US" sz="2400" dirty="0"/>
              <a:t>When variable cost, is lowered, Q</a:t>
            </a:r>
            <a:r>
              <a:rPr lang="en-US" sz="2400" baseline="-25000" dirty="0"/>
              <a:t>BE</a:t>
            </a:r>
            <a:r>
              <a:rPr lang="en-US" sz="2400" dirty="0"/>
              <a:t> decreases (moves to left)</a:t>
            </a:r>
          </a:p>
          <a:p>
            <a:endParaRPr lang="en-CA"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211" t="28958" r="33894" b="22292"/>
          <a:stretch/>
        </p:blipFill>
        <p:spPr bwMode="auto">
          <a:xfrm>
            <a:off x="2882117" y="1274781"/>
            <a:ext cx="6249526" cy="50536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a:extLst>
              <a:ext uri="{FF2B5EF4-FFF2-40B4-BE49-F238E27FC236}">
                <a16:creationId xmlns:a16="http://schemas.microsoft.com/office/drawing/2014/main" id="{7664E3D3-D291-48B8-BD48-83B2ED297229}"/>
              </a:ext>
            </a:extLst>
          </p:cNvPr>
          <p:cNvSpPr>
            <a:spLocks noGrp="1"/>
          </p:cNvSpPr>
          <p:nvPr>
            <p:ph type="sldNum" sz="quarter" idx="10"/>
          </p:nvPr>
        </p:nvSpPr>
        <p:spPr/>
        <p:txBody>
          <a:bodyPr/>
          <a:lstStyle/>
          <a:p>
            <a:fld id="{12FE6A2B-B497-4B95-B38D-B1050728C25E}" type="slidenum">
              <a:rPr lang="en-CA" smtClean="0"/>
              <a:t>36</a:t>
            </a:fld>
            <a:endParaRPr lang="en-CA" dirty="0"/>
          </a:p>
        </p:txBody>
      </p:sp>
    </p:spTree>
    <p:extLst>
      <p:ext uri="{BB962C8B-B14F-4D97-AF65-F5344CB8AC3E}">
        <p14:creationId xmlns:p14="http://schemas.microsoft.com/office/powerpoint/2010/main" val="1128929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CA" dirty="0"/>
              <a:t>Business Risk Assessment</a:t>
            </a:r>
            <a:endParaRPr lang="en-US" dirty="0"/>
          </a:p>
        </p:txBody>
      </p:sp>
      <p:sp>
        <p:nvSpPr>
          <p:cNvPr id="14339" name="Rectangle 3"/>
          <p:cNvSpPr>
            <a:spLocks noGrp="1" noChangeArrowheads="1"/>
          </p:cNvSpPr>
          <p:nvPr>
            <p:ph sz="quarter" idx="1"/>
          </p:nvPr>
        </p:nvSpPr>
        <p:spPr/>
        <p:txBody>
          <a:bodyPr>
            <a:normAutofit lnSpcReduction="10000"/>
          </a:bodyPr>
          <a:lstStyle/>
          <a:p>
            <a:pPr marL="0" indent="0">
              <a:buNone/>
            </a:pPr>
            <a:r>
              <a:rPr lang="en-CA" b="1" u="sng" dirty="0"/>
              <a:t>Breakeven Analysis</a:t>
            </a:r>
          </a:p>
          <a:p>
            <a:r>
              <a:rPr lang="en-CA" dirty="0"/>
              <a:t>examination impact of different price/quantity levels and cost levels on profit</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EX: 10 % change of fixed cost results in what change to  net income?</a:t>
            </a:r>
          </a:p>
          <a:p>
            <a:endParaRPr lang="en-CA" u="sng" dirty="0"/>
          </a:p>
          <a:p>
            <a:pPr marL="0" indent="0">
              <a:buNone/>
            </a:pPr>
            <a:endParaRPr lang="en-CA" u="sng" dirty="0"/>
          </a:p>
          <a:p>
            <a:pPr lvl="1"/>
            <a:endParaRPr lang="en-CA" u="sng" dirty="0"/>
          </a:p>
        </p:txBody>
      </p:sp>
      <p:pic>
        <p:nvPicPr>
          <p:cNvPr id="4" name="Picture 3"/>
          <p:cNvPicPr>
            <a:picLocks noChangeAspect="1"/>
          </p:cNvPicPr>
          <p:nvPr/>
        </p:nvPicPr>
        <p:blipFill rotWithShape="1">
          <a:blip r:embed="rId3"/>
          <a:srcRect t="6076"/>
          <a:stretch/>
        </p:blipFill>
        <p:spPr>
          <a:xfrm>
            <a:off x="274365" y="2231000"/>
            <a:ext cx="8840291" cy="3430699"/>
          </a:xfrm>
          <a:prstGeom prst="rect">
            <a:avLst/>
          </a:prstGeom>
        </p:spPr>
      </p:pic>
      <p:sp>
        <p:nvSpPr>
          <p:cNvPr id="3" name="Slide Number Placeholder 2">
            <a:extLst>
              <a:ext uri="{FF2B5EF4-FFF2-40B4-BE49-F238E27FC236}">
                <a16:creationId xmlns:a16="http://schemas.microsoft.com/office/drawing/2014/main" id="{F9B62072-C1F1-4A32-946C-138FC436475B}"/>
              </a:ext>
            </a:extLst>
          </p:cNvPr>
          <p:cNvSpPr>
            <a:spLocks noGrp="1"/>
          </p:cNvSpPr>
          <p:nvPr>
            <p:ph type="sldNum" sz="quarter" idx="10"/>
          </p:nvPr>
        </p:nvSpPr>
        <p:spPr/>
        <p:txBody>
          <a:bodyPr/>
          <a:lstStyle/>
          <a:p>
            <a:fld id="{12FE6A2B-B497-4B95-B38D-B1050728C25E}" type="slidenum">
              <a:rPr lang="en-CA" smtClean="0"/>
              <a:t>37</a:t>
            </a:fld>
            <a:endParaRPr lang="en-CA" dirty="0"/>
          </a:p>
        </p:txBody>
      </p:sp>
    </p:spTree>
    <p:extLst>
      <p:ext uri="{BB962C8B-B14F-4D97-AF65-F5344CB8AC3E}">
        <p14:creationId xmlns:p14="http://schemas.microsoft.com/office/powerpoint/2010/main" val="1182897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D6FF9-759A-4105-85D6-918D917C352A}"/>
              </a:ext>
            </a:extLst>
          </p:cNvPr>
          <p:cNvSpPr>
            <a:spLocks noGrp="1"/>
          </p:cNvSpPr>
          <p:nvPr>
            <p:ph type="title"/>
          </p:nvPr>
        </p:nvSpPr>
        <p:spPr/>
        <p:txBody>
          <a:bodyPr/>
          <a:lstStyle/>
          <a:p>
            <a:r>
              <a:rPr lang="en-CA" dirty="0"/>
              <a:t>Business Risk Assessment</a:t>
            </a:r>
          </a:p>
        </p:txBody>
      </p:sp>
      <p:sp>
        <p:nvSpPr>
          <p:cNvPr id="2" name="Content Placeholder 1">
            <a:extLst>
              <a:ext uri="{FF2B5EF4-FFF2-40B4-BE49-F238E27FC236}">
                <a16:creationId xmlns:a16="http://schemas.microsoft.com/office/drawing/2014/main" id="{6FF54746-9A47-490F-A461-C943EA26ACFD}"/>
              </a:ext>
            </a:extLst>
          </p:cNvPr>
          <p:cNvSpPr>
            <a:spLocks noGrp="1"/>
          </p:cNvSpPr>
          <p:nvPr>
            <p:ph sz="quarter" idx="1"/>
          </p:nvPr>
        </p:nvSpPr>
        <p:spPr/>
        <p:txBody>
          <a:bodyPr>
            <a:normAutofit/>
          </a:bodyPr>
          <a:lstStyle/>
          <a:p>
            <a:pPr marL="0" indent="0">
              <a:buNone/>
            </a:pPr>
            <a:r>
              <a:rPr lang="en-CA" b="1" dirty="0"/>
              <a:t>Degree of operating leverage </a:t>
            </a:r>
          </a:p>
          <a:p>
            <a:r>
              <a:rPr lang="en-CA" dirty="0"/>
              <a:t>Measures extent to which the cost function is comprised of fixed costs.</a:t>
            </a:r>
          </a:p>
          <a:p>
            <a:r>
              <a:rPr lang="en-CA" dirty="0"/>
              <a:t>Demonstrates sensitivity of EBIT to changes in sales</a:t>
            </a:r>
          </a:p>
          <a:p>
            <a:endParaRPr lang="en-CA" dirty="0"/>
          </a:p>
          <a:p>
            <a:r>
              <a:rPr lang="en-CA" dirty="0"/>
              <a:t>Businesses operating at a high degree of operating leverage </a:t>
            </a:r>
          </a:p>
          <a:p>
            <a:pPr lvl="1"/>
            <a:r>
              <a:rPr lang="en-CA" dirty="0"/>
              <a:t>high proportion of fixed costs. </a:t>
            </a:r>
          </a:p>
          <a:p>
            <a:pPr lvl="1"/>
            <a:r>
              <a:rPr lang="en-CA" dirty="0"/>
              <a:t>face higher risk of loss when sales decrease</a:t>
            </a:r>
          </a:p>
          <a:p>
            <a:pPr lvl="1"/>
            <a:r>
              <a:rPr lang="en-CA" dirty="0"/>
              <a:t>enjoy profits that rise more quickly when sales increase.</a:t>
            </a:r>
          </a:p>
        </p:txBody>
      </p:sp>
      <p:sp>
        <p:nvSpPr>
          <p:cNvPr id="4" name="Slide Number Placeholder 3">
            <a:extLst>
              <a:ext uri="{FF2B5EF4-FFF2-40B4-BE49-F238E27FC236}">
                <a16:creationId xmlns:a16="http://schemas.microsoft.com/office/drawing/2014/main" id="{53BE9E98-FA64-4533-B564-8B7C210B232C}"/>
              </a:ext>
            </a:extLst>
          </p:cNvPr>
          <p:cNvSpPr>
            <a:spLocks noGrp="1"/>
          </p:cNvSpPr>
          <p:nvPr>
            <p:ph type="sldNum" sz="quarter" idx="10"/>
          </p:nvPr>
        </p:nvSpPr>
        <p:spPr/>
        <p:txBody>
          <a:bodyPr/>
          <a:lstStyle/>
          <a:p>
            <a:fld id="{12FE6A2B-B497-4B95-B38D-B1050728C25E}" type="slidenum">
              <a:rPr lang="en-CA" smtClean="0"/>
              <a:t>38</a:t>
            </a:fld>
            <a:endParaRPr lang="en-CA" dirty="0"/>
          </a:p>
        </p:txBody>
      </p:sp>
    </p:spTree>
    <p:extLst>
      <p:ext uri="{BB962C8B-B14F-4D97-AF65-F5344CB8AC3E}">
        <p14:creationId xmlns:p14="http://schemas.microsoft.com/office/powerpoint/2010/main" val="1779761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D6FF9-759A-4105-85D6-918D917C352A}"/>
              </a:ext>
            </a:extLst>
          </p:cNvPr>
          <p:cNvSpPr>
            <a:spLocks noGrp="1"/>
          </p:cNvSpPr>
          <p:nvPr>
            <p:ph type="title"/>
          </p:nvPr>
        </p:nvSpPr>
        <p:spPr/>
        <p:txBody>
          <a:bodyPr/>
          <a:lstStyle/>
          <a:p>
            <a:r>
              <a:rPr lang="en-CA" dirty="0"/>
              <a:t>Business Risk Assessment</a:t>
            </a:r>
          </a:p>
        </p:txBody>
      </p:sp>
      <p:sp>
        <p:nvSpPr>
          <p:cNvPr id="2" name="Content Placeholder 1">
            <a:extLst>
              <a:ext uri="{FF2B5EF4-FFF2-40B4-BE49-F238E27FC236}">
                <a16:creationId xmlns:a16="http://schemas.microsoft.com/office/drawing/2014/main" id="{6FF54746-9A47-490F-A461-C943EA26ACFD}"/>
              </a:ext>
            </a:extLst>
          </p:cNvPr>
          <p:cNvSpPr>
            <a:spLocks noGrp="1"/>
          </p:cNvSpPr>
          <p:nvPr>
            <p:ph sz="quarter" idx="1"/>
          </p:nvPr>
        </p:nvSpPr>
        <p:spPr/>
        <p:txBody>
          <a:bodyPr/>
          <a:lstStyle/>
          <a:p>
            <a:pPr marL="0" indent="0">
              <a:buNone/>
            </a:pPr>
            <a:r>
              <a:rPr lang="en-CA" b="1" dirty="0"/>
              <a:t>Degree of Operating Leverage - continued</a:t>
            </a:r>
          </a:p>
          <a:p>
            <a:pPr marL="0" indent="0">
              <a:buNone/>
            </a:pPr>
            <a:r>
              <a:rPr lang="en-CA" dirty="0"/>
              <a:t>Degree of Operating Leverage can be calculated in three ways:</a:t>
            </a:r>
          </a:p>
          <a:p>
            <a:endParaRPr lang="en-CA" dirty="0"/>
          </a:p>
          <a:p>
            <a:pPr marL="548640" lvl="2" indent="0">
              <a:buNone/>
            </a:pPr>
            <a:r>
              <a:rPr lang="en-CA" dirty="0"/>
              <a:t>1</a:t>
            </a:r>
          </a:p>
          <a:p>
            <a:pPr marL="548640" lvl="2" indent="0">
              <a:buNone/>
            </a:pPr>
            <a:endParaRPr lang="en-CA" dirty="0"/>
          </a:p>
          <a:p>
            <a:pPr marL="548640" lvl="2" indent="0">
              <a:buNone/>
            </a:pPr>
            <a:endParaRPr lang="en-CA" dirty="0"/>
          </a:p>
          <a:p>
            <a:pPr marL="548640" lvl="2" indent="0">
              <a:buNone/>
            </a:pPr>
            <a:r>
              <a:rPr lang="en-CA" dirty="0"/>
              <a:t>2</a:t>
            </a:r>
          </a:p>
          <a:p>
            <a:pPr marL="548640" lvl="2" indent="0">
              <a:buNone/>
            </a:pPr>
            <a:endParaRPr lang="en-CA" dirty="0"/>
          </a:p>
          <a:p>
            <a:pPr marL="548640" lvl="2" indent="0">
              <a:buNone/>
            </a:pPr>
            <a:endParaRPr lang="en-CA" dirty="0"/>
          </a:p>
          <a:p>
            <a:pPr marL="548640" lvl="2" indent="0">
              <a:buNone/>
            </a:pPr>
            <a:endParaRPr lang="en-CA" dirty="0"/>
          </a:p>
          <a:p>
            <a:pPr marL="548640" lvl="2" indent="0">
              <a:buNone/>
            </a:pPr>
            <a:endParaRPr lang="en-CA" dirty="0"/>
          </a:p>
          <a:p>
            <a:pPr marL="548640" lvl="2" indent="0">
              <a:buNone/>
            </a:pPr>
            <a:r>
              <a:rPr lang="en-CA" dirty="0"/>
              <a:t>3</a:t>
            </a:r>
          </a:p>
          <a:p>
            <a:endParaRPr lang="en-CA" dirty="0"/>
          </a:p>
          <a:p>
            <a:endParaRPr lang="en-CA" dirty="0"/>
          </a:p>
          <a:p>
            <a:endParaRPr lang="en-CA" dirty="0"/>
          </a:p>
          <a:p>
            <a:endParaRPr lang="en-CA" dirty="0"/>
          </a:p>
          <a:p>
            <a:endParaRPr lang="en-CA" dirty="0"/>
          </a:p>
        </p:txBody>
      </p:sp>
      <p:pic>
        <p:nvPicPr>
          <p:cNvPr id="3" name="Picture 2">
            <a:extLst>
              <a:ext uri="{FF2B5EF4-FFF2-40B4-BE49-F238E27FC236}">
                <a16:creationId xmlns:a16="http://schemas.microsoft.com/office/drawing/2014/main" id="{A2156D42-69D7-42CC-8308-7804EC2EB9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800225" y="2209801"/>
            <a:ext cx="4829175" cy="3919728"/>
          </a:xfrm>
          <a:prstGeom prst="rect">
            <a:avLst/>
          </a:prstGeom>
        </p:spPr>
      </p:pic>
      <p:sp>
        <p:nvSpPr>
          <p:cNvPr id="4" name="Slide Number Placeholder 3">
            <a:extLst>
              <a:ext uri="{FF2B5EF4-FFF2-40B4-BE49-F238E27FC236}">
                <a16:creationId xmlns:a16="http://schemas.microsoft.com/office/drawing/2014/main" id="{48E284D8-AF75-4595-B492-15A7BF21E6CE}"/>
              </a:ext>
            </a:extLst>
          </p:cNvPr>
          <p:cNvSpPr>
            <a:spLocks noGrp="1"/>
          </p:cNvSpPr>
          <p:nvPr>
            <p:ph type="sldNum" sz="quarter" idx="10"/>
          </p:nvPr>
        </p:nvSpPr>
        <p:spPr/>
        <p:txBody>
          <a:bodyPr/>
          <a:lstStyle/>
          <a:p>
            <a:fld id="{12FE6A2B-B497-4B95-B38D-B1050728C25E}" type="slidenum">
              <a:rPr lang="en-CA" smtClean="0"/>
              <a:t>39</a:t>
            </a:fld>
            <a:endParaRPr lang="en-CA" dirty="0"/>
          </a:p>
        </p:txBody>
      </p:sp>
    </p:spTree>
    <p:extLst>
      <p:ext uri="{BB962C8B-B14F-4D97-AF65-F5344CB8AC3E}">
        <p14:creationId xmlns:p14="http://schemas.microsoft.com/office/powerpoint/2010/main" val="362840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capitalization?</a:t>
            </a:r>
          </a:p>
        </p:txBody>
      </p:sp>
      <p:sp>
        <p:nvSpPr>
          <p:cNvPr id="3" name="Content Placeholder 2"/>
          <p:cNvSpPr>
            <a:spLocks noGrp="1"/>
          </p:cNvSpPr>
          <p:nvPr>
            <p:ph sz="quarter" idx="1"/>
          </p:nvPr>
        </p:nvSpPr>
        <p:spPr>
          <a:xfrm>
            <a:off x="76200" y="1219200"/>
            <a:ext cx="3886200" cy="5257800"/>
          </a:xfrm>
        </p:spPr>
        <p:txBody>
          <a:bodyPr>
            <a:noAutofit/>
          </a:bodyPr>
          <a:lstStyle/>
          <a:p>
            <a:pPr marL="68580" lvl="1" indent="0">
              <a:buClr>
                <a:schemeClr val="accent1"/>
              </a:buClr>
              <a:buNone/>
            </a:pPr>
            <a:r>
              <a:rPr lang="en-US" sz="2100" dirty="0"/>
              <a:t>Term used to describe how a firm’s assets are financed . </a:t>
            </a:r>
          </a:p>
          <a:p>
            <a:pPr marL="342900" indent="-342900">
              <a:buAutoNum type="arabicPeriod"/>
            </a:pPr>
            <a:r>
              <a:rPr lang="en-CA" sz="2100" b="1" dirty="0"/>
              <a:t>Equity Internal</a:t>
            </a:r>
            <a:r>
              <a:rPr lang="en-CA" sz="2100" dirty="0"/>
              <a:t>: Retained Earnings - Financial progress</a:t>
            </a:r>
          </a:p>
          <a:p>
            <a:pPr marL="342900" indent="-342900">
              <a:buAutoNum type="arabicPeriod"/>
            </a:pPr>
            <a:endParaRPr lang="en-CA" sz="2100" dirty="0"/>
          </a:p>
          <a:p>
            <a:pPr marL="342900" indent="-342900">
              <a:buAutoNum type="arabicPeriod"/>
            </a:pPr>
            <a:r>
              <a:rPr lang="en-CA" sz="2100" b="1" dirty="0"/>
              <a:t>Equity External</a:t>
            </a:r>
            <a:r>
              <a:rPr lang="en-CA" sz="2100" dirty="0"/>
              <a:t>: Investment of the owner(s) of a company or other sources – New $</a:t>
            </a:r>
          </a:p>
          <a:p>
            <a:pPr marL="342900" indent="-342900">
              <a:buAutoNum type="arabicPeriod"/>
            </a:pPr>
            <a:endParaRPr lang="en-CA" sz="2100" b="1" dirty="0"/>
          </a:p>
          <a:p>
            <a:pPr marL="342900" indent="-342900">
              <a:buAutoNum type="arabicPeriod"/>
            </a:pPr>
            <a:r>
              <a:rPr lang="en-CA" sz="2100" b="1" dirty="0"/>
              <a:t>Debt</a:t>
            </a:r>
            <a:r>
              <a:rPr lang="en-CA" sz="2100" dirty="0"/>
              <a:t>: Financing that a business owner has borrowed and must repay with interest </a:t>
            </a:r>
          </a:p>
          <a:p>
            <a:pPr marL="617220" lvl="2">
              <a:buClr>
                <a:schemeClr val="accent1"/>
              </a:buClr>
            </a:pPr>
            <a:endParaRPr lang="en-US" sz="2100" dirty="0"/>
          </a:p>
        </p:txBody>
      </p:sp>
      <p:grpSp>
        <p:nvGrpSpPr>
          <p:cNvPr id="7" name="Group 6"/>
          <p:cNvGrpSpPr/>
          <p:nvPr/>
        </p:nvGrpSpPr>
        <p:grpSpPr>
          <a:xfrm>
            <a:off x="3886199" y="1219201"/>
            <a:ext cx="5190779" cy="4114800"/>
            <a:chOff x="0" y="0"/>
            <a:chExt cx="3133725" cy="198120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3815" t="36488" r="32051" b="25028"/>
            <a:stretch/>
          </p:blipFill>
          <p:spPr bwMode="auto">
            <a:xfrm>
              <a:off x="0" y="0"/>
              <a:ext cx="3133725" cy="1981200"/>
            </a:xfrm>
            <a:prstGeom prst="rect">
              <a:avLst/>
            </a:prstGeom>
            <a:ln>
              <a:noFill/>
            </a:ln>
            <a:extLst>
              <a:ext uri="{53640926-AAD7-44D8-BBD7-CCE9431645EC}">
                <a14:shadowObscured xmlns:a14="http://schemas.microsoft.com/office/drawing/2010/main"/>
              </a:ext>
            </a:extLst>
          </p:spPr>
        </p:pic>
        <p:sp>
          <p:nvSpPr>
            <p:cNvPr id="11" name="Text Box 2"/>
            <p:cNvSpPr txBox="1">
              <a:spLocks noChangeArrowheads="1"/>
            </p:cNvSpPr>
            <p:nvPr/>
          </p:nvSpPr>
          <p:spPr bwMode="auto">
            <a:xfrm>
              <a:off x="133350" y="809625"/>
              <a:ext cx="1190625" cy="2476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ctr">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DEBT (outside)</a:t>
              </a:r>
              <a:endParaRPr lang="en-CA" sz="2400" dirty="0">
                <a:effectLst/>
                <a:latin typeface="Helvetica" panose="020B0604020202020204" pitchFamily="34" charset="0"/>
                <a:ea typeface="Calibri" panose="020F0502020204030204" pitchFamily="34" charset="0"/>
                <a:cs typeface="Times New Roman" panose="02020603050405020304" pitchFamily="18" charset="0"/>
              </a:endParaRPr>
            </a:p>
          </p:txBody>
        </p:sp>
        <p:sp>
          <p:nvSpPr>
            <p:cNvPr id="12" name="Text Box 2"/>
            <p:cNvSpPr txBox="1">
              <a:spLocks noChangeArrowheads="1"/>
            </p:cNvSpPr>
            <p:nvPr/>
          </p:nvSpPr>
          <p:spPr bwMode="auto">
            <a:xfrm>
              <a:off x="1752600" y="809625"/>
              <a:ext cx="1190625" cy="2476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ctr">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EQUITY (inside)</a:t>
              </a:r>
              <a:endParaRPr lang="en-CA" sz="2400" dirty="0">
                <a:effectLst/>
                <a:latin typeface="Helvetica" panose="020B0604020202020204" pitchFamily="34" charset="0"/>
                <a:ea typeface="Calibri" panose="020F0502020204030204" pitchFamily="34" charset="0"/>
                <a:cs typeface="Times New Roman" panose="02020603050405020304" pitchFamily="18" charset="0"/>
              </a:endParaRPr>
            </a:p>
          </p:txBody>
        </p:sp>
      </p:grpSp>
      <p:sp>
        <p:nvSpPr>
          <p:cNvPr id="5" name="Slide Number Placeholder 4">
            <a:extLst>
              <a:ext uri="{FF2B5EF4-FFF2-40B4-BE49-F238E27FC236}">
                <a16:creationId xmlns:a16="http://schemas.microsoft.com/office/drawing/2014/main" id="{912670E3-BAF6-451A-B56F-EFCFA7515A9F}"/>
              </a:ext>
            </a:extLst>
          </p:cNvPr>
          <p:cNvSpPr>
            <a:spLocks noGrp="1"/>
          </p:cNvSpPr>
          <p:nvPr>
            <p:ph type="sldNum" sz="quarter" idx="10"/>
          </p:nvPr>
        </p:nvSpPr>
        <p:spPr/>
        <p:txBody>
          <a:bodyPr/>
          <a:lstStyle/>
          <a:p>
            <a:fld id="{12FE6A2B-B497-4B95-B38D-B1050728C25E}" type="slidenum">
              <a:rPr lang="en-CA" smtClean="0"/>
              <a:t>4</a:t>
            </a:fld>
            <a:endParaRPr lang="en-CA" dirty="0"/>
          </a:p>
        </p:txBody>
      </p:sp>
    </p:spTree>
    <p:extLst>
      <p:ext uri="{BB962C8B-B14F-4D97-AF65-F5344CB8AC3E}">
        <p14:creationId xmlns:p14="http://schemas.microsoft.com/office/powerpoint/2010/main" val="19631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D6FF9-759A-4105-85D6-918D917C352A}"/>
              </a:ext>
            </a:extLst>
          </p:cNvPr>
          <p:cNvSpPr>
            <a:spLocks noGrp="1"/>
          </p:cNvSpPr>
          <p:nvPr>
            <p:ph type="title"/>
          </p:nvPr>
        </p:nvSpPr>
        <p:spPr/>
        <p:txBody>
          <a:bodyPr/>
          <a:lstStyle/>
          <a:p>
            <a:r>
              <a:rPr lang="en-CA" dirty="0"/>
              <a:t>Business Risk Assessment</a:t>
            </a:r>
          </a:p>
        </p:txBody>
      </p:sp>
      <p:sp>
        <p:nvSpPr>
          <p:cNvPr id="2" name="Content Placeholder 1">
            <a:extLst>
              <a:ext uri="{FF2B5EF4-FFF2-40B4-BE49-F238E27FC236}">
                <a16:creationId xmlns:a16="http://schemas.microsoft.com/office/drawing/2014/main" id="{6FF54746-9A47-490F-A461-C943EA26ACFD}"/>
              </a:ext>
            </a:extLst>
          </p:cNvPr>
          <p:cNvSpPr>
            <a:spLocks noGrp="1"/>
          </p:cNvSpPr>
          <p:nvPr>
            <p:ph sz="quarter" idx="1"/>
          </p:nvPr>
        </p:nvSpPr>
        <p:spPr/>
        <p:txBody>
          <a:bodyPr>
            <a:normAutofit/>
          </a:bodyPr>
          <a:lstStyle/>
          <a:p>
            <a:pPr marL="0" indent="0">
              <a:buNone/>
            </a:pPr>
            <a:r>
              <a:rPr lang="en-CA" b="1" dirty="0"/>
              <a:t>Degree of Operating Leverage - continued</a:t>
            </a:r>
          </a:p>
          <a:p>
            <a:pPr marL="0" indent="0">
              <a:buNone/>
            </a:pPr>
            <a:r>
              <a:rPr lang="en-CA" b="1" dirty="0"/>
              <a:t>Example: Degree of Operating Leverage</a:t>
            </a:r>
          </a:p>
          <a:p>
            <a:pPr marL="0" indent="0">
              <a:buNone/>
            </a:pPr>
            <a:endParaRPr lang="en-CA" dirty="0"/>
          </a:p>
          <a:p>
            <a:endParaRPr lang="en-CA" dirty="0"/>
          </a:p>
          <a:p>
            <a:endParaRPr lang="en-CA" dirty="0"/>
          </a:p>
        </p:txBody>
      </p:sp>
      <p:pic>
        <p:nvPicPr>
          <p:cNvPr id="4" name="Picture 3">
            <a:extLst>
              <a:ext uri="{FF2B5EF4-FFF2-40B4-BE49-F238E27FC236}">
                <a16:creationId xmlns:a16="http://schemas.microsoft.com/office/drawing/2014/main" id="{8C82123A-631A-4F30-B571-CEB25EC23A4F}"/>
              </a:ext>
            </a:extLst>
          </p:cNvPr>
          <p:cNvPicPr>
            <a:picLocks noChangeAspect="1"/>
          </p:cNvPicPr>
          <p:nvPr/>
        </p:nvPicPr>
        <p:blipFill rotWithShape="1">
          <a:blip r:embed="rId2">
            <a:duotone>
              <a:prstClr val="black"/>
              <a:schemeClr val="accent2">
                <a:tint val="45000"/>
                <a:satMod val="400000"/>
              </a:schemeClr>
            </a:duotone>
          </a:blip>
          <a:srcRect l="54246"/>
          <a:stretch/>
        </p:blipFill>
        <p:spPr>
          <a:xfrm>
            <a:off x="5042074" y="2026806"/>
            <a:ext cx="3936651" cy="4230307"/>
          </a:xfrm>
          <a:prstGeom prst="rect">
            <a:avLst/>
          </a:prstGeom>
        </p:spPr>
      </p:pic>
      <p:pic>
        <p:nvPicPr>
          <p:cNvPr id="8" name="Picture 7">
            <a:extLst>
              <a:ext uri="{FF2B5EF4-FFF2-40B4-BE49-F238E27FC236}">
                <a16:creationId xmlns:a16="http://schemas.microsoft.com/office/drawing/2014/main" id="{46951B1F-66E3-4AFA-92B8-2784A1508805}"/>
              </a:ext>
            </a:extLst>
          </p:cNvPr>
          <p:cNvPicPr>
            <a:picLocks noChangeAspect="1"/>
          </p:cNvPicPr>
          <p:nvPr/>
        </p:nvPicPr>
        <p:blipFill>
          <a:blip r:embed="rId3"/>
          <a:stretch>
            <a:fillRect/>
          </a:stretch>
        </p:blipFill>
        <p:spPr>
          <a:xfrm>
            <a:off x="520837" y="2003615"/>
            <a:ext cx="4429677" cy="4397185"/>
          </a:xfrm>
          <a:prstGeom prst="rect">
            <a:avLst/>
          </a:prstGeom>
        </p:spPr>
      </p:pic>
      <p:sp>
        <p:nvSpPr>
          <p:cNvPr id="6" name="Slide Number Placeholder 5">
            <a:extLst>
              <a:ext uri="{FF2B5EF4-FFF2-40B4-BE49-F238E27FC236}">
                <a16:creationId xmlns:a16="http://schemas.microsoft.com/office/drawing/2014/main" id="{35E87113-9B7F-435C-938A-EFFC13286F4A}"/>
              </a:ext>
            </a:extLst>
          </p:cNvPr>
          <p:cNvSpPr>
            <a:spLocks noGrp="1"/>
          </p:cNvSpPr>
          <p:nvPr>
            <p:ph type="sldNum" sz="quarter" idx="10"/>
          </p:nvPr>
        </p:nvSpPr>
        <p:spPr/>
        <p:txBody>
          <a:bodyPr/>
          <a:lstStyle/>
          <a:p>
            <a:fld id="{12FE6A2B-B497-4B95-B38D-B1050728C25E}" type="slidenum">
              <a:rPr lang="en-CA" smtClean="0"/>
              <a:t>40</a:t>
            </a:fld>
            <a:endParaRPr lang="en-CA" dirty="0"/>
          </a:p>
        </p:txBody>
      </p:sp>
    </p:spTree>
    <p:extLst>
      <p:ext uri="{BB962C8B-B14F-4D97-AF65-F5344CB8AC3E}">
        <p14:creationId xmlns:p14="http://schemas.microsoft.com/office/powerpoint/2010/main" val="3038661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D6FF9-759A-4105-85D6-918D917C352A}"/>
              </a:ext>
            </a:extLst>
          </p:cNvPr>
          <p:cNvSpPr>
            <a:spLocks noGrp="1"/>
          </p:cNvSpPr>
          <p:nvPr>
            <p:ph type="title"/>
          </p:nvPr>
        </p:nvSpPr>
        <p:spPr/>
        <p:txBody>
          <a:bodyPr/>
          <a:lstStyle/>
          <a:p>
            <a:r>
              <a:rPr lang="en-CA" dirty="0"/>
              <a:t>Business Risk Assessment</a:t>
            </a:r>
          </a:p>
        </p:txBody>
      </p:sp>
      <p:sp>
        <p:nvSpPr>
          <p:cNvPr id="2" name="Content Placeholder 1">
            <a:extLst>
              <a:ext uri="{FF2B5EF4-FFF2-40B4-BE49-F238E27FC236}">
                <a16:creationId xmlns:a16="http://schemas.microsoft.com/office/drawing/2014/main" id="{6FF54746-9A47-490F-A461-C943EA26ACFD}"/>
              </a:ext>
            </a:extLst>
          </p:cNvPr>
          <p:cNvSpPr>
            <a:spLocks noGrp="1"/>
          </p:cNvSpPr>
          <p:nvPr>
            <p:ph sz="quarter" idx="1"/>
          </p:nvPr>
        </p:nvSpPr>
        <p:spPr/>
        <p:txBody>
          <a:bodyPr>
            <a:normAutofit/>
          </a:bodyPr>
          <a:lstStyle/>
          <a:p>
            <a:pPr marL="0" indent="0">
              <a:buNone/>
            </a:pPr>
            <a:r>
              <a:rPr lang="en-CA" b="1" dirty="0"/>
              <a:t>3. Degree of Operating Leverage - continued</a:t>
            </a:r>
          </a:p>
          <a:p>
            <a:pPr marL="0" indent="0">
              <a:buNone/>
            </a:pPr>
            <a:r>
              <a:rPr lang="en-CA" b="1" dirty="0"/>
              <a:t>Example: Degree of Operating Leverage</a:t>
            </a:r>
          </a:p>
          <a:p>
            <a:pPr marL="0" indent="0">
              <a:buNone/>
            </a:pPr>
            <a:endParaRPr lang="en-CA" dirty="0"/>
          </a:p>
          <a:p>
            <a:endParaRPr lang="en-CA" dirty="0"/>
          </a:p>
          <a:p>
            <a:endParaRPr lang="en-CA" dirty="0"/>
          </a:p>
        </p:txBody>
      </p:sp>
      <p:pic>
        <p:nvPicPr>
          <p:cNvPr id="8" name="Picture 7">
            <a:extLst>
              <a:ext uri="{FF2B5EF4-FFF2-40B4-BE49-F238E27FC236}">
                <a16:creationId xmlns:a16="http://schemas.microsoft.com/office/drawing/2014/main" id="{46951B1F-66E3-4AFA-92B8-2784A1508805}"/>
              </a:ext>
            </a:extLst>
          </p:cNvPr>
          <p:cNvPicPr>
            <a:picLocks noChangeAspect="1"/>
          </p:cNvPicPr>
          <p:nvPr/>
        </p:nvPicPr>
        <p:blipFill>
          <a:blip r:embed="rId2"/>
          <a:stretch>
            <a:fillRect/>
          </a:stretch>
        </p:blipFill>
        <p:spPr>
          <a:xfrm>
            <a:off x="520837" y="2003615"/>
            <a:ext cx="4429677" cy="4397185"/>
          </a:xfrm>
          <a:prstGeom prst="rect">
            <a:avLst/>
          </a:prstGeom>
        </p:spPr>
      </p:pic>
      <p:pic>
        <p:nvPicPr>
          <p:cNvPr id="7" name="Picture 6">
            <a:extLst>
              <a:ext uri="{FF2B5EF4-FFF2-40B4-BE49-F238E27FC236}">
                <a16:creationId xmlns:a16="http://schemas.microsoft.com/office/drawing/2014/main" id="{B3979E5D-D9D5-4D55-ABBA-E91D1CA35882}"/>
              </a:ext>
            </a:extLst>
          </p:cNvPr>
          <p:cNvPicPr>
            <a:picLocks noChangeAspect="1"/>
          </p:cNvPicPr>
          <p:nvPr/>
        </p:nvPicPr>
        <p:blipFill rotWithShape="1">
          <a:blip r:embed="rId3">
            <a:duotone>
              <a:prstClr val="black"/>
              <a:schemeClr val="accent2">
                <a:tint val="45000"/>
                <a:satMod val="400000"/>
              </a:schemeClr>
            </a:duotone>
          </a:blip>
          <a:srcRect r="52839"/>
          <a:stretch/>
        </p:blipFill>
        <p:spPr>
          <a:xfrm>
            <a:off x="5181600" y="1981304"/>
            <a:ext cx="3886200" cy="4419496"/>
          </a:xfrm>
          <a:prstGeom prst="rect">
            <a:avLst/>
          </a:prstGeom>
        </p:spPr>
      </p:pic>
      <p:sp>
        <p:nvSpPr>
          <p:cNvPr id="6" name="Slide Number Placeholder 5">
            <a:extLst>
              <a:ext uri="{FF2B5EF4-FFF2-40B4-BE49-F238E27FC236}">
                <a16:creationId xmlns:a16="http://schemas.microsoft.com/office/drawing/2014/main" id="{8A30779B-539E-4A90-B44A-A265751CF45B}"/>
              </a:ext>
            </a:extLst>
          </p:cNvPr>
          <p:cNvSpPr>
            <a:spLocks noGrp="1"/>
          </p:cNvSpPr>
          <p:nvPr>
            <p:ph type="sldNum" sz="quarter" idx="10"/>
          </p:nvPr>
        </p:nvSpPr>
        <p:spPr/>
        <p:txBody>
          <a:bodyPr/>
          <a:lstStyle/>
          <a:p>
            <a:fld id="{12FE6A2B-B497-4B95-B38D-B1050728C25E}" type="slidenum">
              <a:rPr lang="en-CA" smtClean="0"/>
              <a:t>41</a:t>
            </a:fld>
            <a:endParaRPr lang="en-CA" dirty="0"/>
          </a:p>
        </p:txBody>
      </p:sp>
    </p:spTree>
    <p:extLst>
      <p:ext uri="{BB962C8B-B14F-4D97-AF65-F5344CB8AC3E}">
        <p14:creationId xmlns:p14="http://schemas.microsoft.com/office/powerpoint/2010/main" val="92366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D6FF9-759A-4105-85D6-918D917C352A}"/>
              </a:ext>
            </a:extLst>
          </p:cNvPr>
          <p:cNvSpPr>
            <a:spLocks noGrp="1"/>
          </p:cNvSpPr>
          <p:nvPr>
            <p:ph type="title"/>
          </p:nvPr>
        </p:nvSpPr>
        <p:spPr/>
        <p:txBody>
          <a:bodyPr/>
          <a:lstStyle/>
          <a:p>
            <a:r>
              <a:rPr lang="en-CA" dirty="0"/>
              <a:t>Business Risk Assessment</a:t>
            </a:r>
          </a:p>
        </p:txBody>
      </p:sp>
      <p:sp>
        <p:nvSpPr>
          <p:cNvPr id="2" name="Content Placeholder 1">
            <a:extLst>
              <a:ext uri="{FF2B5EF4-FFF2-40B4-BE49-F238E27FC236}">
                <a16:creationId xmlns:a16="http://schemas.microsoft.com/office/drawing/2014/main" id="{6FF54746-9A47-490F-A461-C943EA26ACFD}"/>
              </a:ext>
            </a:extLst>
          </p:cNvPr>
          <p:cNvSpPr>
            <a:spLocks noGrp="1"/>
          </p:cNvSpPr>
          <p:nvPr>
            <p:ph sz="quarter" idx="1"/>
          </p:nvPr>
        </p:nvSpPr>
        <p:spPr/>
        <p:txBody>
          <a:bodyPr>
            <a:normAutofit/>
          </a:bodyPr>
          <a:lstStyle/>
          <a:p>
            <a:pPr marL="0" indent="0">
              <a:buNone/>
            </a:pPr>
            <a:r>
              <a:rPr lang="en-CA" b="1" dirty="0"/>
              <a:t>3. Degree of Operating Leverage - continued</a:t>
            </a:r>
          </a:p>
          <a:p>
            <a:pPr marL="0" indent="0">
              <a:buNone/>
            </a:pPr>
            <a:r>
              <a:rPr lang="en-CA" b="1" dirty="0"/>
              <a:t>Example: Degree of Operating Leverage</a:t>
            </a:r>
          </a:p>
          <a:p>
            <a:pPr marL="0" indent="0">
              <a:buNone/>
            </a:pPr>
            <a:endParaRPr lang="en-CA" dirty="0"/>
          </a:p>
          <a:p>
            <a:pPr marL="0" indent="0">
              <a:buNone/>
            </a:pPr>
            <a:r>
              <a:rPr lang="en-CA" dirty="0"/>
              <a:t> “the higher the risk, the higher the potential profit,” </a:t>
            </a:r>
          </a:p>
          <a:p>
            <a:pPr marL="0" indent="0">
              <a:buNone/>
            </a:pPr>
            <a:r>
              <a:rPr lang="en-CA" dirty="0"/>
              <a:t>And </a:t>
            </a:r>
          </a:p>
          <a:p>
            <a:pPr marL="0" indent="0">
              <a:buNone/>
            </a:pPr>
            <a:r>
              <a:rPr lang="en-CA" dirty="0"/>
              <a:t>“the higher the risk, the higher the potential </a:t>
            </a:r>
            <a:r>
              <a:rPr lang="en-CA" i="1" dirty="0"/>
              <a:t>loss</a:t>
            </a:r>
            <a:r>
              <a:rPr lang="en-CA" dirty="0"/>
              <a:t>.” </a:t>
            </a:r>
          </a:p>
          <a:p>
            <a:pPr marL="0" indent="0">
              <a:buNone/>
            </a:pPr>
            <a:endParaRPr lang="en-CA" dirty="0"/>
          </a:p>
          <a:p>
            <a:pPr marL="0" indent="0">
              <a:buNone/>
            </a:pPr>
            <a:r>
              <a:rPr lang="en-CA" dirty="0"/>
              <a:t>Firm A - Higher DOL leads to higher profit when sales increase and when sales decline tend to feel the negative impact more than companies with low operating leverage.</a:t>
            </a:r>
          </a:p>
          <a:p>
            <a:pPr marL="0" indent="0">
              <a:buNone/>
            </a:pPr>
            <a:endParaRPr lang="en-CA" b="1" dirty="0"/>
          </a:p>
          <a:p>
            <a:pPr marL="0" indent="0">
              <a:buNone/>
            </a:pPr>
            <a:endParaRPr lang="en-CA" dirty="0"/>
          </a:p>
          <a:p>
            <a:endParaRPr lang="en-CA" dirty="0"/>
          </a:p>
          <a:p>
            <a:endParaRPr lang="en-CA" dirty="0"/>
          </a:p>
        </p:txBody>
      </p:sp>
      <p:sp>
        <p:nvSpPr>
          <p:cNvPr id="6" name="Slide Number Placeholder 5">
            <a:extLst>
              <a:ext uri="{FF2B5EF4-FFF2-40B4-BE49-F238E27FC236}">
                <a16:creationId xmlns:a16="http://schemas.microsoft.com/office/drawing/2014/main" id="{4ACAC109-4192-445D-8FD4-FD342425A175}"/>
              </a:ext>
            </a:extLst>
          </p:cNvPr>
          <p:cNvSpPr>
            <a:spLocks noGrp="1"/>
          </p:cNvSpPr>
          <p:nvPr>
            <p:ph type="sldNum" sz="quarter" idx="10"/>
          </p:nvPr>
        </p:nvSpPr>
        <p:spPr/>
        <p:txBody>
          <a:bodyPr/>
          <a:lstStyle/>
          <a:p>
            <a:fld id="{12FE6A2B-B497-4B95-B38D-B1050728C25E}" type="slidenum">
              <a:rPr lang="en-CA" smtClean="0"/>
              <a:t>42</a:t>
            </a:fld>
            <a:endParaRPr lang="en-CA" dirty="0"/>
          </a:p>
        </p:txBody>
      </p:sp>
    </p:spTree>
    <p:extLst>
      <p:ext uri="{BB962C8B-B14F-4D97-AF65-F5344CB8AC3E}">
        <p14:creationId xmlns:p14="http://schemas.microsoft.com/office/powerpoint/2010/main" val="554721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D6FF9-759A-4105-85D6-918D917C352A}"/>
              </a:ext>
            </a:extLst>
          </p:cNvPr>
          <p:cNvSpPr>
            <a:spLocks noGrp="1"/>
          </p:cNvSpPr>
          <p:nvPr>
            <p:ph type="title"/>
          </p:nvPr>
        </p:nvSpPr>
        <p:spPr/>
        <p:txBody>
          <a:bodyPr/>
          <a:lstStyle/>
          <a:p>
            <a:r>
              <a:rPr lang="en-CA" dirty="0"/>
              <a:t>Business Risk Assessment</a:t>
            </a:r>
          </a:p>
        </p:txBody>
      </p:sp>
      <p:sp>
        <p:nvSpPr>
          <p:cNvPr id="2" name="Content Placeholder 1">
            <a:extLst>
              <a:ext uri="{FF2B5EF4-FFF2-40B4-BE49-F238E27FC236}">
                <a16:creationId xmlns:a16="http://schemas.microsoft.com/office/drawing/2014/main" id="{6FF54746-9A47-490F-A461-C943EA26ACFD}"/>
              </a:ext>
            </a:extLst>
          </p:cNvPr>
          <p:cNvSpPr>
            <a:spLocks noGrp="1"/>
          </p:cNvSpPr>
          <p:nvPr>
            <p:ph sz="quarter" idx="1"/>
          </p:nvPr>
        </p:nvSpPr>
        <p:spPr/>
        <p:txBody>
          <a:bodyPr/>
          <a:lstStyle/>
          <a:p>
            <a:pPr marL="0" indent="0">
              <a:buNone/>
            </a:pPr>
            <a:r>
              <a:rPr lang="en-CA" b="1" dirty="0"/>
              <a:t>3. Degree of Operating Leverage - continued</a:t>
            </a:r>
          </a:p>
          <a:p>
            <a:pPr lvl="1">
              <a:buFontTx/>
              <a:buChar char="•"/>
            </a:pPr>
            <a:r>
              <a:rPr lang="en-US" altLang="en-US" dirty="0"/>
              <a:t>High DOL </a:t>
            </a:r>
          </a:p>
          <a:p>
            <a:pPr lvl="2">
              <a:buFontTx/>
              <a:buChar char="•"/>
            </a:pPr>
            <a:r>
              <a:rPr lang="en-US" altLang="en-US" dirty="0"/>
              <a:t>implies that a relatively small change in sales will result in large change in the Earnings before interest and tax (</a:t>
            </a:r>
            <a:r>
              <a:rPr lang="en-US" b="1" dirty="0"/>
              <a:t>EBIT) and operating profit mean the same thing</a:t>
            </a:r>
            <a:endParaRPr lang="en-US" altLang="en-US" dirty="0"/>
          </a:p>
          <a:p>
            <a:pPr lvl="3">
              <a:buFontTx/>
              <a:buChar char="•"/>
            </a:pPr>
            <a:endParaRPr lang="en-US" dirty="0"/>
          </a:p>
          <a:p>
            <a:pPr lvl="2">
              <a:buFontTx/>
              <a:buChar char="•"/>
            </a:pPr>
            <a:r>
              <a:rPr lang="en-US" dirty="0"/>
              <a:t>DOL magnifies the variability of EBIT (operating profits) and, hence, business risk.</a:t>
            </a:r>
          </a:p>
          <a:p>
            <a:pPr lvl="2">
              <a:buFontTx/>
              <a:buChar char="•"/>
            </a:pPr>
            <a:endParaRPr lang="en-US" dirty="0"/>
          </a:p>
          <a:p>
            <a:pPr lvl="3">
              <a:buFontTx/>
              <a:buChar char="•"/>
            </a:pPr>
            <a:r>
              <a:rPr lang="en-US" dirty="0"/>
              <a:t>Magnifies increase and decrease! </a:t>
            </a:r>
          </a:p>
          <a:p>
            <a:pPr marL="0" indent="0">
              <a:buNone/>
            </a:pPr>
            <a:endParaRPr lang="en-CA" dirty="0"/>
          </a:p>
          <a:p>
            <a:endParaRPr lang="en-CA" dirty="0"/>
          </a:p>
        </p:txBody>
      </p:sp>
      <p:sp>
        <p:nvSpPr>
          <p:cNvPr id="4" name="Slide Number Placeholder 3">
            <a:extLst>
              <a:ext uri="{FF2B5EF4-FFF2-40B4-BE49-F238E27FC236}">
                <a16:creationId xmlns:a16="http://schemas.microsoft.com/office/drawing/2014/main" id="{F06F6AC5-E360-47E5-8143-4A0BFA690FC2}"/>
              </a:ext>
            </a:extLst>
          </p:cNvPr>
          <p:cNvSpPr>
            <a:spLocks noGrp="1"/>
          </p:cNvSpPr>
          <p:nvPr>
            <p:ph type="sldNum" sz="quarter" idx="10"/>
          </p:nvPr>
        </p:nvSpPr>
        <p:spPr/>
        <p:txBody>
          <a:bodyPr/>
          <a:lstStyle/>
          <a:p>
            <a:fld id="{12FE6A2B-B497-4B95-B38D-B1050728C25E}" type="slidenum">
              <a:rPr lang="en-CA" smtClean="0"/>
              <a:t>43</a:t>
            </a:fld>
            <a:endParaRPr lang="en-CA" dirty="0"/>
          </a:p>
        </p:txBody>
      </p:sp>
    </p:spTree>
    <p:extLst>
      <p:ext uri="{BB962C8B-B14F-4D97-AF65-F5344CB8AC3E}">
        <p14:creationId xmlns:p14="http://schemas.microsoft.com/office/powerpoint/2010/main" val="3446257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CA" dirty="0"/>
              <a:t>Business Risk Strategy Example </a:t>
            </a:r>
          </a:p>
        </p:txBody>
      </p:sp>
      <p:sp>
        <p:nvSpPr>
          <p:cNvPr id="45059" name="Rectangle 3"/>
          <p:cNvSpPr>
            <a:spLocks noGrp="1" noChangeArrowheads="1"/>
          </p:cNvSpPr>
          <p:nvPr>
            <p:ph sz="quarter" idx="1"/>
          </p:nvPr>
        </p:nvSpPr>
        <p:spPr/>
        <p:txBody>
          <a:bodyPr>
            <a:normAutofit/>
          </a:bodyPr>
          <a:lstStyle/>
          <a:p>
            <a:r>
              <a:rPr lang="en-CA" dirty="0"/>
              <a:t>Temperature Based Indexes</a:t>
            </a:r>
            <a:br>
              <a:rPr lang="en-CA" dirty="0"/>
            </a:br>
            <a:r>
              <a:rPr lang="en-CA" dirty="0">
                <a:hlinkClick r:id="rId2"/>
              </a:rPr>
              <a:t>http://www.cmegroup.com/trading/weather/</a:t>
            </a:r>
            <a:br>
              <a:rPr lang="en-CA" dirty="0"/>
            </a:br>
            <a:endParaRPr lang="en-CA" dirty="0"/>
          </a:p>
          <a:p>
            <a:br>
              <a:rPr lang="en-CA" dirty="0"/>
            </a:br>
            <a:r>
              <a:rPr lang="en-CA" dirty="0"/>
              <a:t> </a:t>
            </a:r>
          </a:p>
          <a:p>
            <a:pPr marL="0" indent="0">
              <a:buNone/>
            </a:pPr>
            <a:endParaRPr lang="en-CA" dirty="0"/>
          </a:p>
        </p:txBody>
      </p:sp>
      <p:pic>
        <p:nvPicPr>
          <p:cNvPr id="3" name="Picture 2">
            <a:extLst>
              <a:ext uri="{FF2B5EF4-FFF2-40B4-BE49-F238E27FC236}">
                <a16:creationId xmlns:a16="http://schemas.microsoft.com/office/drawing/2014/main" id="{A98B55C2-B679-4AF9-9DC2-4949EBE0C98D}"/>
              </a:ext>
            </a:extLst>
          </p:cNvPr>
          <p:cNvPicPr>
            <a:picLocks noChangeAspect="1"/>
          </p:cNvPicPr>
          <p:nvPr/>
        </p:nvPicPr>
        <p:blipFill>
          <a:blip r:embed="rId3"/>
          <a:stretch>
            <a:fillRect/>
          </a:stretch>
        </p:blipFill>
        <p:spPr>
          <a:xfrm>
            <a:off x="2514600" y="1981200"/>
            <a:ext cx="6172200" cy="4250827"/>
          </a:xfrm>
          <a:prstGeom prst="rect">
            <a:avLst/>
          </a:prstGeom>
        </p:spPr>
      </p:pic>
      <p:sp>
        <p:nvSpPr>
          <p:cNvPr id="2" name="Slide Number Placeholder 1">
            <a:extLst>
              <a:ext uri="{FF2B5EF4-FFF2-40B4-BE49-F238E27FC236}">
                <a16:creationId xmlns:a16="http://schemas.microsoft.com/office/drawing/2014/main" id="{26A77F6F-D857-4681-A154-6683262B56BA}"/>
              </a:ext>
            </a:extLst>
          </p:cNvPr>
          <p:cNvSpPr>
            <a:spLocks noGrp="1"/>
          </p:cNvSpPr>
          <p:nvPr>
            <p:ph type="sldNum" sz="quarter" idx="10"/>
          </p:nvPr>
        </p:nvSpPr>
        <p:spPr/>
        <p:txBody>
          <a:bodyPr/>
          <a:lstStyle/>
          <a:p>
            <a:fld id="{12FE6A2B-B497-4B95-B38D-B1050728C25E}" type="slidenum">
              <a:rPr lang="en-CA" smtClean="0"/>
              <a:t>44</a:t>
            </a:fld>
            <a:endParaRPr lang="en-CA" dirty="0"/>
          </a:p>
        </p:txBody>
      </p:sp>
    </p:spTree>
    <p:extLst>
      <p:ext uri="{BB962C8B-B14F-4D97-AF65-F5344CB8AC3E}">
        <p14:creationId xmlns:p14="http://schemas.microsoft.com/office/powerpoint/2010/main" val="3773269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CA" dirty="0"/>
              <a:t>Business Risk Strategy Example </a:t>
            </a:r>
          </a:p>
        </p:txBody>
      </p:sp>
      <p:sp>
        <p:nvSpPr>
          <p:cNvPr id="45059" name="Rectangle 3"/>
          <p:cNvSpPr>
            <a:spLocks noGrp="1" noChangeArrowheads="1"/>
          </p:cNvSpPr>
          <p:nvPr>
            <p:ph sz="quarter" idx="1"/>
          </p:nvPr>
        </p:nvSpPr>
        <p:spPr/>
        <p:txBody>
          <a:bodyPr>
            <a:normAutofit/>
          </a:bodyPr>
          <a:lstStyle/>
          <a:p>
            <a:r>
              <a:rPr lang="en-CA" dirty="0"/>
              <a:t>Temperature Based Indexes  </a:t>
            </a:r>
            <a:r>
              <a:rPr lang="en-CA" dirty="0">
                <a:hlinkClick r:id="rId2"/>
              </a:rPr>
              <a:t>http://www.cmegroup.com/trading/weather/</a:t>
            </a:r>
            <a:br>
              <a:rPr lang="en-CA" dirty="0"/>
            </a:br>
            <a:endParaRPr lang="en-CA" dirty="0"/>
          </a:p>
          <a:p>
            <a:r>
              <a:rPr lang="en-CA" dirty="0"/>
              <a:t>The contract pays out the difference between the degree days that you entered the contract and the degree days when you exit (sell) the contract. If the average temperature is 65 and a forecast is released that calls for a hotter than normal summer, then the price of entering the contract will jump because the expected payout is larger</a:t>
            </a:r>
            <a:r>
              <a:rPr lang="en-CA" b="1" dirty="0"/>
              <a:t>. An air conditioning firm can hedge by shorting this market (i.e., agree to sell at the enter price and buy at the exit price).</a:t>
            </a:r>
            <a:r>
              <a:rPr lang="en-CA" dirty="0"/>
              <a:t> This is because if the summer turns out to be cooler than normal then the short contracts will payout and this payout will offset some of the loss in profits from the slower sales of air conditioning units.</a:t>
            </a:r>
          </a:p>
          <a:p>
            <a:pPr marL="0" indent="0">
              <a:buNone/>
            </a:pPr>
            <a:endParaRPr lang="en-CA" dirty="0"/>
          </a:p>
        </p:txBody>
      </p:sp>
      <p:sp>
        <p:nvSpPr>
          <p:cNvPr id="2" name="Slide Number Placeholder 1">
            <a:extLst>
              <a:ext uri="{FF2B5EF4-FFF2-40B4-BE49-F238E27FC236}">
                <a16:creationId xmlns:a16="http://schemas.microsoft.com/office/drawing/2014/main" id="{375E9298-9BDE-4CF4-B54F-7822DB0DBE21}"/>
              </a:ext>
            </a:extLst>
          </p:cNvPr>
          <p:cNvSpPr>
            <a:spLocks noGrp="1"/>
          </p:cNvSpPr>
          <p:nvPr>
            <p:ph type="sldNum" sz="quarter" idx="10"/>
          </p:nvPr>
        </p:nvSpPr>
        <p:spPr/>
        <p:txBody>
          <a:bodyPr/>
          <a:lstStyle/>
          <a:p>
            <a:fld id="{12FE6A2B-B497-4B95-B38D-B1050728C25E}" type="slidenum">
              <a:rPr lang="en-CA" smtClean="0"/>
              <a:t>45</a:t>
            </a:fld>
            <a:endParaRPr lang="en-CA" dirty="0"/>
          </a:p>
        </p:txBody>
      </p:sp>
    </p:spTree>
    <p:extLst>
      <p:ext uri="{BB962C8B-B14F-4D97-AF65-F5344CB8AC3E}">
        <p14:creationId xmlns:p14="http://schemas.microsoft.com/office/powerpoint/2010/main" val="1060737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CA" dirty="0"/>
              <a:t>Business Risk Strategy Example </a:t>
            </a:r>
          </a:p>
        </p:txBody>
      </p:sp>
      <p:sp>
        <p:nvSpPr>
          <p:cNvPr id="45059" name="Rectangle 3"/>
          <p:cNvSpPr>
            <a:spLocks noGrp="1" noChangeArrowheads="1"/>
          </p:cNvSpPr>
          <p:nvPr>
            <p:ph sz="quarter" idx="1"/>
          </p:nvPr>
        </p:nvSpPr>
        <p:spPr>
          <a:xfrm>
            <a:off x="457200" y="1219200"/>
            <a:ext cx="4114800" cy="5181600"/>
          </a:xfrm>
        </p:spPr>
        <p:txBody>
          <a:bodyPr>
            <a:normAutofit/>
          </a:bodyPr>
          <a:lstStyle/>
          <a:p>
            <a:r>
              <a:rPr lang="en-CA" dirty="0"/>
              <a:t>Hedging: A hedge is an investment to reduce the risk of adverse price movements in an asset. Normally, a hedge consists of taking an offsetting position in a related security, such as a </a:t>
            </a:r>
            <a:r>
              <a:rPr lang="en-CA" dirty="0">
                <a:hlinkClick r:id="rId2"/>
              </a:rPr>
              <a:t>futures contract</a:t>
            </a:r>
            <a:r>
              <a:rPr lang="en-CA" dirty="0"/>
              <a:t>.</a:t>
            </a:r>
          </a:p>
          <a:p>
            <a:pPr marL="0" indent="0">
              <a:buNone/>
            </a:pPr>
            <a:r>
              <a:rPr lang="en-CA" dirty="0">
                <a:hlinkClick r:id="rId3"/>
              </a:rPr>
              <a:t>https://www.investopedia.com/terms/h/hedge.asp</a:t>
            </a: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p:txBody>
      </p:sp>
      <p:pic>
        <p:nvPicPr>
          <p:cNvPr id="2" name="Picture 1">
            <a:extLst>
              <a:ext uri="{FF2B5EF4-FFF2-40B4-BE49-F238E27FC236}">
                <a16:creationId xmlns:a16="http://schemas.microsoft.com/office/drawing/2014/main" id="{0E18A77E-5895-4FE5-A44B-2DD03A8B8549}"/>
              </a:ext>
            </a:extLst>
          </p:cNvPr>
          <p:cNvPicPr>
            <a:picLocks noChangeAspect="1"/>
          </p:cNvPicPr>
          <p:nvPr/>
        </p:nvPicPr>
        <p:blipFill rotWithShape="1">
          <a:blip r:embed="rId4"/>
          <a:srcRect r="43530"/>
          <a:stretch/>
        </p:blipFill>
        <p:spPr>
          <a:xfrm>
            <a:off x="4800600" y="1916233"/>
            <a:ext cx="4114801" cy="4067175"/>
          </a:xfrm>
          <a:prstGeom prst="rect">
            <a:avLst/>
          </a:prstGeom>
        </p:spPr>
      </p:pic>
      <p:sp>
        <p:nvSpPr>
          <p:cNvPr id="4" name="Slide Number Placeholder 3">
            <a:extLst>
              <a:ext uri="{FF2B5EF4-FFF2-40B4-BE49-F238E27FC236}">
                <a16:creationId xmlns:a16="http://schemas.microsoft.com/office/drawing/2014/main" id="{36A0165F-87BE-4533-B426-63E9D55E3B36}"/>
              </a:ext>
            </a:extLst>
          </p:cNvPr>
          <p:cNvSpPr>
            <a:spLocks noGrp="1"/>
          </p:cNvSpPr>
          <p:nvPr>
            <p:ph type="sldNum" sz="quarter" idx="10"/>
          </p:nvPr>
        </p:nvSpPr>
        <p:spPr/>
        <p:txBody>
          <a:bodyPr/>
          <a:lstStyle/>
          <a:p>
            <a:fld id="{12FE6A2B-B497-4B95-B38D-B1050728C25E}" type="slidenum">
              <a:rPr lang="en-CA" smtClean="0"/>
              <a:t>46</a:t>
            </a:fld>
            <a:endParaRPr lang="en-CA" dirty="0"/>
          </a:p>
        </p:txBody>
      </p:sp>
    </p:spTree>
    <p:extLst>
      <p:ext uri="{BB962C8B-B14F-4D97-AF65-F5344CB8AC3E}">
        <p14:creationId xmlns:p14="http://schemas.microsoft.com/office/powerpoint/2010/main" val="1065457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014F-56BF-4BE4-801A-D1DE0C178727}"/>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41C71BD4-716D-40DA-8471-D4EE8BAF1A6F}"/>
              </a:ext>
            </a:extLst>
          </p:cNvPr>
          <p:cNvSpPr>
            <a:spLocks noGrp="1"/>
          </p:cNvSpPr>
          <p:nvPr>
            <p:ph sz="quarter" idx="1"/>
          </p:nvPr>
        </p:nvSpPr>
        <p:spPr/>
        <p:txBody>
          <a:bodyPr/>
          <a:lstStyle/>
          <a:p>
            <a:endParaRPr lang="en-CA" dirty="0"/>
          </a:p>
        </p:txBody>
      </p:sp>
      <p:sp>
        <p:nvSpPr>
          <p:cNvPr id="5" name="Slide Number Placeholder 4">
            <a:extLst>
              <a:ext uri="{FF2B5EF4-FFF2-40B4-BE49-F238E27FC236}">
                <a16:creationId xmlns:a16="http://schemas.microsoft.com/office/drawing/2014/main" id="{85565442-6A83-414B-9584-7F8FBFFEFB1B}"/>
              </a:ext>
            </a:extLst>
          </p:cNvPr>
          <p:cNvSpPr>
            <a:spLocks noGrp="1"/>
          </p:cNvSpPr>
          <p:nvPr>
            <p:ph type="sldNum" sz="quarter" idx="10"/>
          </p:nvPr>
        </p:nvSpPr>
        <p:spPr/>
        <p:txBody>
          <a:bodyPr/>
          <a:lstStyle/>
          <a:p>
            <a:fld id="{12FE6A2B-B497-4B95-B38D-B1050728C25E}" type="slidenum">
              <a:rPr lang="en-CA" smtClean="0"/>
              <a:t>47</a:t>
            </a:fld>
            <a:endParaRPr lang="en-CA" dirty="0"/>
          </a:p>
        </p:txBody>
      </p:sp>
    </p:spTree>
    <p:extLst>
      <p:ext uri="{BB962C8B-B14F-4D97-AF65-F5344CB8AC3E}">
        <p14:creationId xmlns:p14="http://schemas.microsoft.com/office/powerpoint/2010/main" val="2622340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CA" dirty="0">
                <a:solidFill>
                  <a:srgbClr val="000000"/>
                </a:solidFill>
              </a:rPr>
              <a:t>Questions re: </a:t>
            </a:r>
            <a:r>
              <a:rPr lang="en-CA" dirty="0"/>
              <a:t>Business Risk</a:t>
            </a:r>
          </a:p>
        </p:txBody>
      </p:sp>
      <p:sp>
        <p:nvSpPr>
          <p:cNvPr id="45059" name="Rectangle 3"/>
          <p:cNvSpPr>
            <a:spLocks noGrp="1" noChangeArrowheads="1"/>
          </p:cNvSpPr>
          <p:nvPr>
            <p:ph sz="quarter" idx="1"/>
          </p:nvPr>
        </p:nvSpPr>
        <p:spPr/>
        <p:txBody>
          <a:bodyPr/>
          <a:lstStyle/>
          <a:p>
            <a:r>
              <a:rPr lang="en-US" dirty="0"/>
              <a:t>Generally use </a:t>
            </a:r>
            <a:r>
              <a:rPr lang="en-US" altLang="en-US" dirty="0"/>
              <a:t>EBIT (earnings before interest and taxes) Why? </a:t>
            </a:r>
          </a:p>
          <a:p>
            <a:r>
              <a:rPr lang="en-US" dirty="0"/>
              <a:t>Why do businesses take on business risk? </a:t>
            </a:r>
          </a:p>
          <a:p>
            <a:r>
              <a:rPr lang="en-US" dirty="0"/>
              <a:t>How do businesses get rid of business risk? </a:t>
            </a:r>
          </a:p>
          <a:p>
            <a:r>
              <a:rPr lang="en-US" dirty="0"/>
              <a:t>Who considers this business risk? What type of external and internal agencies?</a:t>
            </a:r>
          </a:p>
          <a:p>
            <a:r>
              <a:rPr lang="en-US" dirty="0"/>
              <a:t>How is marketing involved? </a:t>
            </a:r>
          </a:p>
          <a:p>
            <a:r>
              <a:rPr lang="en-US" dirty="0"/>
              <a:t>How is it measured ?</a:t>
            </a:r>
          </a:p>
          <a:p>
            <a:r>
              <a:rPr lang="en-US" dirty="0"/>
              <a:t>How is business risk connected to financial risk?</a:t>
            </a:r>
          </a:p>
          <a:p>
            <a:r>
              <a:rPr lang="en-US" dirty="0"/>
              <a:t>Other Risk Mitigation Strategies?</a:t>
            </a:r>
          </a:p>
          <a:p>
            <a:endParaRPr lang="en-CA" dirty="0"/>
          </a:p>
        </p:txBody>
      </p:sp>
      <p:sp>
        <p:nvSpPr>
          <p:cNvPr id="2" name="Slide Number Placeholder 1">
            <a:extLst>
              <a:ext uri="{FF2B5EF4-FFF2-40B4-BE49-F238E27FC236}">
                <a16:creationId xmlns:a16="http://schemas.microsoft.com/office/drawing/2014/main" id="{0AF5045F-3C45-4520-92F6-F01199B8EB7B}"/>
              </a:ext>
            </a:extLst>
          </p:cNvPr>
          <p:cNvSpPr>
            <a:spLocks noGrp="1"/>
          </p:cNvSpPr>
          <p:nvPr>
            <p:ph type="sldNum" sz="quarter" idx="10"/>
          </p:nvPr>
        </p:nvSpPr>
        <p:spPr/>
        <p:txBody>
          <a:bodyPr/>
          <a:lstStyle/>
          <a:p>
            <a:fld id="{12FE6A2B-B497-4B95-B38D-B1050728C25E}" type="slidenum">
              <a:rPr lang="en-CA" smtClean="0"/>
              <a:t>48</a:t>
            </a:fld>
            <a:endParaRPr lang="en-CA" dirty="0"/>
          </a:p>
        </p:txBody>
      </p:sp>
    </p:spTree>
    <p:extLst>
      <p:ext uri="{BB962C8B-B14F-4D97-AF65-F5344CB8AC3E}">
        <p14:creationId xmlns:p14="http://schemas.microsoft.com/office/powerpoint/2010/main" val="510020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2"/>
          <p:cNvSpPr>
            <a:spLocks noGrp="1" noChangeArrowheads="1"/>
          </p:cNvSpPr>
          <p:nvPr>
            <p:ph type="title"/>
          </p:nvPr>
        </p:nvSpPr>
        <p:spPr/>
        <p:txBody>
          <a:bodyPr/>
          <a:lstStyle/>
          <a:p>
            <a:pPr eaLnBrk="1" hangingPunct="1"/>
            <a:r>
              <a:rPr lang="en-CA" sz="3200" dirty="0">
                <a:solidFill>
                  <a:srgbClr val="000000"/>
                </a:solidFill>
              </a:rPr>
              <a:t>Questions re: Breakeven Analysis</a:t>
            </a:r>
          </a:p>
        </p:txBody>
      </p:sp>
      <p:sp>
        <p:nvSpPr>
          <p:cNvPr id="59395" name="Rectangle 3"/>
          <p:cNvSpPr>
            <a:spLocks noGrp="1" noChangeArrowheads="1"/>
          </p:cNvSpPr>
          <p:nvPr>
            <p:ph sz="quarter" idx="1"/>
          </p:nvPr>
        </p:nvSpPr>
        <p:spPr/>
        <p:txBody>
          <a:bodyPr>
            <a:normAutofit/>
          </a:bodyPr>
          <a:lstStyle/>
          <a:p>
            <a:pPr lvl="1"/>
            <a:r>
              <a:rPr lang="en-CA" sz="2200" dirty="0">
                <a:solidFill>
                  <a:srgbClr val="000000"/>
                </a:solidFill>
              </a:rPr>
              <a:t>Where do you get these costs from??</a:t>
            </a:r>
          </a:p>
          <a:p>
            <a:pPr lvl="1"/>
            <a:r>
              <a:rPr lang="en-CA" dirty="0">
                <a:solidFill>
                  <a:srgbClr val="000000"/>
                </a:solidFill>
              </a:rPr>
              <a:t>What if they are inaccurate estimates? What should be done? </a:t>
            </a:r>
          </a:p>
          <a:p>
            <a:pPr lvl="1"/>
            <a:r>
              <a:rPr lang="en-CA" sz="2200" dirty="0">
                <a:solidFill>
                  <a:srgbClr val="000000"/>
                </a:solidFill>
              </a:rPr>
              <a:t>What is the role of fixed cost in the breakeven?</a:t>
            </a:r>
          </a:p>
          <a:p>
            <a:pPr lvl="1"/>
            <a:r>
              <a:rPr lang="en-CA" sz="2200" dirty="0">
                <a:solidFill>
                  <a:srgbClr val="000000"/>
                </a:solidFill>
              </a:rPr>
              <a:t>What if I want to make 10,000 profit and not 0 profit - how do you use the formulas or profit equation?</a:t>
            </a:r>
          </a:p>
          <a:p>
            <a:pPr lvl="1"/>
            <a:r>
              <a:rPr lang="en-CA" sz="2200" dirty="0">
                <a:solidFill>
                  <a:srgbClr val="000000"/>
                </a:solidFill>
              </a:rPr>
              <a:t>Can you use formulas TC/P or TC/Q instead of formulas? Why or why not?</a:t>
            </a:r>
          </a:p>
          <a:p>
            <a:pPr lvl="1"/>
            <a:r>
              <a:rPr lang="en-CA" sz="2200" dirty="0">
                <a:solidFill>
                  <a:srgbClr val="000000"/>
                </a:solidFill>
              </a:rPr>
              <a:t>If the breakeven values are different than your Q and P from your market research results what do you do? </a:t>
            </a:r>
          </a:p>
        </p:txBody>
      </p:sp>
      <p:sp>
        <p:nvSpPr>
          <p:cNvPr id="2" name="Slide Number Placeholder 1">
            <a:extLst>
              <a:ext uri="{FF2B5EF4-FFF2-40B4-BE49-F238E27FC236}">
                <a16:creationId xmlns:a16="http://schemas.microsoft.com/office/drawing/2014/main" id="{A2707288-7099-44EA-A384-DB99CEF77209}"/>
              </a:ext>
            </a:extLst>
          </p:cNvPr>
          <p:cNvSpPr>
            <a:spLocks noGrp="1"/>
          </p:cNvSpPr>
          <p:nvPr>
            <p:ph type="sldNum" sz="quarter" idx="10"/>
          </p:nvPr>
        </p:nvSpPr>
        <p:spPr/>
        <p:txBody>
          <a:bodyPr/>
          <a:lstStyle/>
          <a:p>
            <a:fld id="{12FE6A2B-B497-4B95-B38D-B1050728C25E}" type="slidenum">
              <a:rPr lang="en-CA" smtClean="0"/>
              <a:t>49</a:t>
            </a:fld>
            <a:endParaRPr lang="en-CA" dirty="0"/>
          </a:p>
        </p:txBody>
      </p:sp>
    </p:spTree>
    <p:extLst>
      <p:ext uri="{BB962C8B-B14F-4D97-AF65-F5344CB8AC3E}">
        <p14:creationId xmlns:p14="http://schemas.microsoft.com/office/powerpoint/2010/main" val="108390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Debt Financing </a:t>
            </a:r>
          </a:p>
        </p:txBody>
      </p:sp>
      <p:sp>
        <p:nvSpPr>
          <p:cNvPr id="5" name="Content Placeholder 4"/>
          <p:cNvSpPr>
            <a:spLocks noGrp="1"/>
          </p:cNvSpPr>
          <p:nvPr>
            <p:ph sz="quarter" idx="13"/>
          </p:nvPr>
        </p:nvSpPr>
        <p:spPr/>
        <p:txBody>
          <a:bodyPr/>
          <a:lstStyle/>
          <a:p>
            <a:endParaRPr lang="en-CA" dirty="0"/>
          </a:p>
        </p:txBody>
      </p:sp>
      <p:sp>
        <p:nvSpPr>
          <p:cNvPr id="2" name="Slide Number Placeholder 1">
            <a:extLst>
              <a:ext uri="{FF2B5EF4-FFF2-40B4-BE49-F238E27FC236}">
                <a16:creationId xmlns:a16="http://schemas.microsoft.com/office/drawing/2014/main" id="{6ECB7731-9BA0-44D9-8F95-9AD4DCC4476B}"/>
              </a:ext>
            </a:extLst>
          </p:cNvPr>
          <p:cNvSpPr>
            <a:spLocks noGrp="1"/>
          </p:cNvSpPr>
          <p:nvPr>
            <p:ph type="sldNum" sz="quarter" idx="14"/>
          </p:nvPr>
        </p:nvSpPr>
        <p:spPr/>
        <p:txBody>
          <a:bodyPr/>
          <a:lstStyle/>
          <a:p>
            <a:fld id="{12FE6A2B-B497-4B95-B38D-B1050728C25E}" type="slidenum">
              <a:rPr lang="en-CA" smtClean="0"/>
              <a:t>5</a:t>
            </a:fld>
            <a:endParaRPr lang="en-CA" dirty="0"/>
          </a:p>
        </p:txBody>
      </p:sp>
    </p:spTree>
    <p:extLst>
      <p:ext uri="{BB962C8B-B14F-4D97-AF65-F5344CB8AC3E}">
        <p14:creationId xmlns:p14="http://schemas.microsoft.com/office/powerpoint/2010/main" val="1537819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7800" y="3581400"/>
            <a:ext cx="7467600" cy="1371600"/>
          </a:xfrm>
        </p:spPr>
        <p:txBody>
          <a:bodyPr>
            <a:normAutofit/>
          </a:bodyPr>
          <a:lstStyle/>
          <a:p>
            <a:r>
              <a:rPr lang="en-US" dirty="0"/>
              <a:t>Financial Risk Analysis</a:t>
            </a:r>
            <a:endParaRPr lang="en-CA" dirty="0"/>
          </a:p>
        </p:txBody>
      </p:sp>
      <p:sp>
        <p:nvSpPr>
          <p:cNvPr id="6" name="Content Placeholder 5"/>
          <p:cNvSpPr>
            <a:spLocks noGrp="1"/>
          </p:cNvSpPr>
          <p:nvPr>
            <p:ph sz="quarter" idx="13"/>
          </p:nvPr>
        </p:nvSpPr>
        <p:spPr/>
        <p:txBody>
          <a:bodyPr/>
          <a:lstStyle/>
          <a:p>
            <a:endParaRPr lang="en-CA" dirty="0"/>
          </a:p>
        </p:txBody>
      </p:sp>
      <p:sp>
        <p:nvSpPr>
          <p:cNvPr id="3" name="Slide Number Placeholder 2">
            <a:extLst>
              <a:ext uri="{FF2B5EF4-FFF2-40B4-BE49-F238E27FC236}">
                <a16:creationId xmlns:a16="http://schemas.microsoft.com/office/drawing/2014/main" id="{EFB65C6D-758B-4F73-B403-4D9CA8C4E508}"/>
              </a:ext>
            </a:extLst>
          </p:cNvPr>
          <p:cNvSpPr>
            <a:spLocks noGrp="1"/>
          </p:cNvSpPr>
          <p:nvPr>
            <p:ph type="sldNum" sz="quarter" idx="14"/>
          </p:nvPr>
        </p:nvSpPr>
        <p:spPr/>
        <p:txBody>
          <a:bodyPr/>
          <a:lstStyle/>
          <a:p>
            <a:fld id="{12FE6A2B-B497-4B95-B38D-B1050728C25E}" type="slidenum">
              <a:rPr lang="en-CA" smtClean="0"/>
              <a:t>50</a:t>
            </a:fld>
            <a:endParaRPr lang="en-CA" dirty="0"/>
          </a:p>
        </p:txBody>
      </p:sp>
    </p:spTree>
    <p:extLst>
      <p:ext uri="{BB962C8B-B14F-4D97-AF65-F5344CB8AC3E}">
        <p14:creationId xmlns:p14="http://schemas.microsoft.com/office/powerpoint/2010/main" val="3635404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CA" dirty="0"/>
              <a:t>Financial Risk Overview</a:t>
            </a:r>
          </a:p>
        </p:txBody>
      </p:sp>
      <p:sp>
        <p:nvSpPr>
          <p:cNvPr id="17411" name="Rectangle 3"/>
          <p:cNvSpPr>
            <a:spLocks noGrp="1" noChangeArrowheads="1"/>
          </p:cNvSpPr>
          <p:nvPr>
            <p:ph sz="quarter" idx="1"/>
          </p:nvPr>
        </p:nvSpPr>
        <p:spPr/>
        <p:txBody>
          <a:bodyPr>
            <a:normAutofit fontScale="92500" lnSpcReduction="10000"/>
          </a:bodyPr>
          <a:lstStyle/>
          <a:p>
            <a:r>
              <a:rPr lang="en-CA" b="1" dirty="0"/>
              <a:t>What is financial risk?</a:t>
            </a:r>
          </a:p>
          <a:p>
            <a:pPr lvl="1"/>
            <a:r>
              <a:rPr lang="en-CA" dirty="0"/>
              <a:t>Risk that results from the use of debt and thus  having fixed debt obligations </a:t>
            </a:r>
          </a:p>
          <a:p>
            <a:pPr lvl="1"/>
            <a:r>
              <a:rPr lang="en-US" dirty="0"/>
              <a:t>Acquired by choice ( mostly!)  and eliminated by? </a:t>
            </a:r>
          </a:p>
          <a:p>
            <a:pPr lvl="1"/>
            <a:r>
              <a:rPr lang="en-CA" dirty="0"/>
              <a:t>Financial risk will increase owners ‘risk over and above the firm’s basic business risk</a:t>
            </a:r>
          </a:p>
          <a:p>
            <a:pPr lvl="2"/>
            <a:r>
              <a:rPr lang="en-CA" dirty="0"/>
              <a:t>The use of debt concentrates the firm’s business risk on its owners.  This concentration occurs because debtholders who receive fixed interest payments bear none of the business risk. </a:t>
            </a:r>
          </a:p>
          <a:p>
            <a:pPr lvl="1"/>
            <a:endParaRPr lang="en-US" dirty="0"/>
          </a:p>
          <a:p>
            <a:r>
              <a:rPr lang="en-CA" b="1" dirty="0"/>
              <a:t>How is financial risk assessed?</a:t>
            </a:r>
          </a:p>
          <a:p>
            <a:r>
              <a:rPr lang="en-CA" b="1" dirty="0"/>
              <a:t>Rations</a:t>
            </a:r>
          </a:p>
          <a:p>
            <a:pPr lvl="1"/>
            <a:r>
              <a:rPr lang="en-CA" dirty="0"/>
              <a:t>Debt/Equity : higher number higher risk</a:t>
            </a:r>
          </a:p>
          <a:p>
            <a:pPr lvl="1"/>
            <a:r>
              <a:rPr lang="en-CA" dirty="0"/>
              <a:t>Return on Asset </a:t>
            </a:r>
          </a:p>
          <a:p>
            <a:pPr lvl="1"/>
            <a:r>
              <a:rPr lang="en-CA" dirty="0"/>
              <a:t>Return on Equity</a:t>
            </a:r>
          </a:p>
          <a:p>
            <a:pPr lvl="1"/>
            <a:endParaRPr lang="en-CA" dirty="0"/>
          </a:p>
          <a:p>
            <a:pPr lvl="1"/>
            <a:endParaRPr lang="en-CA" dirty="0"/>
          </a:p>
          <a:p>
            <a:pPr lvl="1"/>
            <a:endParaRPr lang="en-CA" dirty="0"/>
          </a:p>
        </p:txBody>
      </p:sp>
      <p:sp>
        <p:nvSpPr>
          <p:cNvPr id="2" name="Slide Number Placeholder 1">
            <a:extLst>
              <a:ext uri="{FF2B5EF4-FFF2-40B4-BE49-F238E27FC236}">
                <a16:creationId xmlns:a16="http://schemas.microsoft.com/office/drawing/2014/main" id="{D8B0DD50-ABCB-4A59-8A6C-F32A0A39A8E6}"/>
              </a:ext>
            </a:extLst>
          </p:cNvPr>
          <p:cNvSpPr>
            <a:spLocks noGrp="1"/>
          </p:cNvSpPr>
          <p:nvPr>
            <p:ph type="sldNum" sz="quarter" idx="10"/>
          </p:nvPr>
        </p:nvSpPr>
        <p:spPr/>
        <p:txBody>
          <a:bodyPr/>
          <a:lstStyle/>
          <a:p>
            <a:fld id="{12FE6A2B-B497-4B95-B38D-B1050728C25E}" type="slidenum">
              <a:rPr lang="en-CA" smtClean="0"/>
              <a:t>51</a:t>
            </a:fld>
            <a:endParaRPr lang="en-CA" dirty="0"/>
          </a:p>
        </p:txBody>
      </p:sp>
    </p:spTree>
    <p:extLst>
      <p:ext uri="{BB962C8B-B14F-4D97-AF65-F5344CB8AC3E}">
        <p14:creationId xmlns:p14="http://schemas.microsoft.com/office/powerpoint/2010/main" val="1368912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CA" dirty="0"/>
              <a:t>Financial Risk Overview</a:t>
            </a:r>
          </a:p>
        </p:txBody>
      </p:sp>
      <p:sp>
        <p:nvSpPr>
          <p:cNvPr id="17411" name="Rectangle 3"/>
          <p:cNvSpPr>
            <a:spLocks noGrp="1" noChangeArrowheads="1"/>
          </p:cNvSpPr>
          <p:nvPr>
            <p:ph sz="quarter" idx="1"/>
          </p:nvPr>
        </p:nvSpPr>
        <p:spPr/>
        <p:txBody>
          <a:bodyPr>
            <a:normAutofit/>
          </a:bodyPr>
          <a:lstStyle/>
          <a:p>
            <a:pPr marL="0" indent="0">
              <a:buNone/>
            </a:pPr>
            <a:r>
              <a:rPr lang="en-CA" b="1" dirty="0"/>
              <a:t>Financial leverage – comes with financial risk and fixed debt obligations</a:t>
            </a:r>
          </a:p>
          <a:p>
            <a:r>
              <a:rPr lang="en-CA" dirty="0"/>
              <a:t>Financial leverage has two major (but related) definitions. </a:t>
            </a:r>
          </a:p>
          <a:p>
            <a:pPr marL="274320" lvl="1" indent="0">
              <a:buNone/>
            </a:pPr>
            <a:endParaRPr lang="en-CA" b="1" dirty="0"/>
          </a:p>
          <a:p>
            <a:pPr marL="548640" lvl="2" indent="0">
              <a:buNone/>
            </a:pPr>
            <a:r>
              <a:rPr lang="en-CA" b="1" u="sng" dirty="0"/>
              <a:t>1. Financial leverage refers to the amount of debt used to finance capital assets</a:t>
            </a:r>
            <a:r>
              <a:rPr lang="en-CA" b="1" dirty="0"/>
              <a:t>.</a:t>
            </a:r>
          </a:p>
          <a:p>
            <a:pPr marL="1005840" lvl="2" indent="-457200"/>
            <a:r>
              <a:rPr lang="en-CA" dirty="0"/>
              <a:t> If a firm is "highly leveraged," it means they finance using debt and generally have more debt than equity. </a:t>
            </a:r>
          </a:p>
          <a:p>
            <a:endParaRPr lang="en-CA" dirty="0"/>
          </a:p>
          <a:p>
            <a:endParaRPr lang="en-CA" dirty="0"/>
          </a:p>
          <a:p>
            <a:pPr lvl="1"/>
            <a:endParaRPr lang="en-CA" dirty="0"/>
          </a:p>
        </p:txBody>
      </p:sp>
      <p:sp>
        <p:nvSpPr>
          <p:cNvPr id="2" name="Slide Number Placeholder 1">
            <a:extLst>
              <a:ext uri="{FF2B5EF4-FFF2-40B4-BE49-F238E27FC236}">
                <a16:creationId xmlns:a16="http://schemas.microsoft.com/office/drawing/2014/main" id="{FA1D6EC2-3008-4A02-BBA1-5F6B21D8F284}"/>
              </a:ext>
            </a:extLst>
          </p:cNvPr>
          <p:cNvSpPr>
            <a:spLocks noGrp="1"/>
          </p:cNvSpPr>
          <p:nvPr>
            <p:ph type="sldNum" sz="quarter" idx="10"/>
          </p:nvPr>
        </p:nvSpPr>
        <p:spPr/>
        <p:txBody>
          <a:bodyPr/>
          <a:lstStyle/>
          <a:p>
            <a:fld id="{12FE6A2B-B497-4B95-B38D-B1050728C25E}" type="slidenum">
              <a:rPr lang="en-CA" smtClean="0"/>
              <a:t>52</a:t>
            </a:fld>
            <a:endParaRPr lang="en-CA" dirty="0"/>
          </a:p>
        </p:txBody>
      </p:sp>
    </p:spTree>
    <p:extLst>
      <p:ext uri="{BB962C8B-B14F-4D97-AF65-F5344CB8AC3E}">
        <p14:creationId xmlns:p14="http://schemas.microsoft.com/office/powerpoint/2010/main" val="1136870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CA" dirty="0"/>
              <a:t>Financial Risk Overview</a:t>
            </a:r>
          </a:p>
        </p:txBody>
      </p:sp>
      <p:sp>
        <p:nvSpPr>
          <p:cNvPr id="17411" name="Rectangle 3"/>
          <p:cNvSpPr>
            <a:spLocks noGrp="1" noChangeArrowheads="1"/>
          </p:cNvSpPr>
          <p:nvPr>
            <p:ph sz="quarter" idx="1"/>
          </p:nvPr>
        </p:nvSpPr>
        <p:spPr/>
        <p:txBody>
          <a:bodyPr>
            <a:normAutofit/>
          </a:bodyPr>
          <a:lstStyle/>
          <a:p>
            <a:pPr marL="0" indent="0">
              <a:buNone/>
            </a:pPr>
            <a:r>
              <a:rPr lang="en-CA" b="1" dirty="0"/>
              <a:t>Financial leverage</a:t>
            </a:r>
          </a:p>
          <a:p>
            <a:r>
              <a:rPr lang="en-CA" dirty="0"/>
              <a:t>Financial leverage has two major (but related) definitions. </a:t>
            </a:r>
          </a:p>
          <a:p>
            <a:endParaRPr lang="en-CA" dirty="0"/>
          </a:p>
          <a:p>
            <a:pPr marL="274320" lvl="1" indent="0">
              <a:buNone/>
            </a:pPr>
            <a:r>
              <a:rPr lang="en-CA" b="1" u="sng" dirty="0"/>
              <a:t>2. Financial leverage as an investment strategy</a:t>
            </a:r>
          </a:p>
          <a:p>
            <a:pPr lvl="1"/>
            <a:r>
              <a:rPr lang="en-CA" dirty="0"/>
              <a:t>Use borrowed money to purchase capital assets and increase the potential return of owners (ROE)</a:t>
            </a:r>
          </a:p>
          <a:p>
            <a:pPr lvl="1"/>
            <a:endParaRPr lang="en-CA" dirty="0"/>
          </a:p>
          <a:p>
            <a:pPr lvl="1"/>
            <a:endParaRPr lang="en-CA" dirty="0"/>
          </a:p>
        </p:txBody>
      </p:sp>
      <p:sp>
        <p:nvSpPr>
          <p:cNvPr id="2" name="Slide Number Placeholder 1">
            <a:extLst>
              <a:ext uri="{FF2B5EF4-FFF2-40B4-BE49-F238E27FC236}">
                <a16:creationId xmlns:a16="http://schemas.microsoft.com/office/drawing/2014/main" id="{4EEBBC6B-8D3B-4B96-9038-304244A35CB1}"/>
              </a:ext>
            </a:extLst>
          </p:cNvPr>
          <p:cNvSpPr>
            <a:spLocks noGrp="1"/>
          </p:cNvSpPr>
          <p:nvPr>
            <p:ph type="sldNum" sz="quarter" idx="10"/>
          </p:nvPr>
        </p:nvSpPr>
        <p:spPr/>
        <p:txBody>
          <a:bodyPr/>
          <a:lstStyle/>
          <a:p>
            <a:fld id="{12FE6A2B-B497-4B95-B38D-B1050728C25E}" type="slidenum">
              <a:rPr lang="en-CA" smtClean="0"/>
              <a:t>53</a:t>
            </a:fld>
            <a:endParaRPr lang="en-CA" dirty="0"/>
          </a:p>
        </p:txBody>
      </p:sp>
    </p:spTree>
    <p:extLst>
      <p:ext uri="{BB962C8B-B14F-4D97-AF65-F5344CB8AC3E}">
        <p14:creationId xmlns:p14="http://schemas.microsoft.com/office/powerpoint/2010/main" val="731557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CA" dirty="0"/>
              <a:t>Financial Risk Overview</a:t>
            </a:r>
          </a:p>
        </p:txBody>
      </p:sp>
      <p:sp>
        <p:nvSpPr>
          <p:cNvPr id="17411" name="Rectangle 3"/>
          <p:cNvSpPr>
            <a:spLocks noGrp="1" noChangeArrowheads="1"/>
          </p:cNvSpPr>
          <p:nvPr>
            <p:ph sz="quarter" idx="1"/>
          </p:nvPr>
        </p:nvSpPr>
        <p:spPr>
          <a:xfrm>
            <a:off x="457200" y="1219200"/>
            <a:ext cx="3771900" cy="5181600"/>
          </a:xfrm>
        </p:spPr>
        <p:txBody>
          <a:bodyPr>
            <a:normAutofit/>
          </a:bodyPr>
          <a:lstStyle/>
          <a:p>
            <a:pPr marL="0" indent="0">
              <a:buNone/>
            </a:pPr>
            <a:r>
              <a:rPr lang="en-CA" b="1" dirty="0"/>
              <a:t>Financial leverage</a:t>
            </a:r>
          </a:p>
          <a:p>
            <a:pPr marL="91440" indent="0">
              <a:buNone/>
            </a:pPr>
            <a:r>
              <a:rPr lang="en-US" dirty="0"/>
              <a:t>If a brewery consistently earns  ROA of 21 %  &amp; has the opportunity to expand the business by buying assets and the bank interest  rate would be 5 % </a:t>
            </a:r>
          </a:p>
          <a:p>
            <a:pPr marL="91440" indent="0">
              <a:buNone/>
            </a:pPr>
            <a:r>
              <a:rPr lang="en-US" b="1" dirty="0"/>
              <a:t>Should they take this opportunity?</a:t>
            </a:r>
          </a:p>
          <a:p>
            <a:pPr marL="91440" indent="0">
              <a:buNone/>
            </a:pPr>
            <a:r>
              <a:rPr lang="en-US" b="1" dirty="0"/>
              <a:t>What should they consider? </a:t>
            </a:r>
          </a:p>
          <a:p>
            <a:endParaRPr lang="en-CA" dirty="0"/>
          </a:p>
          <a:p>
            <a:pPr lvl="1"/>
            <a:endParaRPr lang="en-CA" dirty="0"/>
          </a:p>
        </p:txBody>
      </p:sp>
      <p:pic>
        <p:nvPicPr>
          <p:cNvPr id="2" name="Picture 1">
            <a:extLst>
              <a:ext uri="{FF2B5EF4-FFF2-40B4-BE49-F238E27FC236}">
                <a16:creationId xmlns:a16="http://schemas.microsoft.com/office/drawing/2014/main" id="{8221DE33-6B13-4109-8B7B-66659770AF13}"/>
              </a:ext>
            </a:extLst>
          </p:cNvPr>
          <p:cNvPicPr>
            <a:picLocks noChangeAspect="1"/>
          </p:cNvPicPr>
          <p:nvPr/>
        </p:nvPicPr>
        <p:blipFill>
          <a:blip r:embed="rId2"/>
          <a:stretch>
            <a:fillRect/>
          </a:stretch>
        </p:blipFill>
        <p:spPr>
          <a:xfrm>
            <a:off x="4229100" y="1821680"/>
            <a:ext cx="4838700" cy="3464748"/>
          </a:xfrm>
          <a:prstGeom prst="rect">
            <a:avLst/>
          </a:prstGeom>
        </p:spPr>
      </p:pic>
      <p:sp>
        <p:nvSpPr>
          <p:cNvPr id="4" name="Slide Number Placeholder 3">
            <a:extLst>
              <a:ext uri="{FF2B5EF4-FFF2-40B4-BE49-F238E27FC236}">
                <a16:creationId xmlns:a16="http://schemas.microsoft.com/office/drawing/2014/main" id="{FB82C628-A0F4-48C1-B8A5-FADFE8547A1A}"/>
              </a:ext>
            </a:extLst>
          </p:cNvPr>
          <p:cNvSpPr>
            <a:spLocks noGrp="1"/>
          </p:cNvSpPr>
          <p:nvPr>
            <p:ph type="sldNum" sz="quarter" idx="10"/>
          </p:nvPr>
        </p:nvSpPr>
        <p:spPr/>
        <p:txBody>
          <a:bodyPr/>
          <a:lstStyle/>
          <a:p>
            <a:fld id="{12FE6A2B-B497-4B95-B38D-B1050728C25E}" type="slidenum">
              <a:rPr lang="en-CA" smtClean="0"/>
              <a:t>54</a:t>
            </a:fld>
            <a:endParaRPr lang="en-CA" dirty="0"/>
          </a:p>
        </p:txBody>
      </p:sp>
    </p:spTree>
    <p:extLst>
      <p:ext uri="{BB962C8B-B14F-4D97-AF65-F5344CB8AC3E}">
        <p14:creationId xmlns:p14="http://schemas.microsoft.com/office/powerpoint/2010/main" val="855836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CA" dirty="0"/>
              <a:t>Financial Risk Overview</a:t>
            </a:r>
          </a:p>
        </p:txBody>
      </p:sp>
      <p:sp>
        <p:nvSpPr>
          <p:cNvPr id="45059" name="Rectangle 3"/>
          <p:cNvSpPr>
            <a:spLocks noGrp="1" noChangeArrowheads="1"/>
          </p:cNvSpPr>
          <p:nvPr>
            <p:ph sz="quarter" idx="1"/>
          </p:nvPr>
        </p:nvSpPr>
        <p:spPr>
          <a:xfrm>
            <a:off x="457200" y="1219200"/>
            <a:ext cx="8534400" cy="5181600"/>
          </a:xfrm>
        </p:spPr>
        <p:txBody>
          <a:bodyPr>
            <a:normAutofit/>
          </a:bodyPr>
          <a:lstStyle/>
          <a:p>
            <a:pPr marL="0" indent="0">
              <a:buNone/>
            </a:pPr>
            <a:r>
              <a:rPr lang="en-US" b="1" dirty="0"/>
              <a:t>Why do businesses take on financial risk &amp; financial leverage? </a:t>
            </a:r>
          </a:p>
          <a:p>
            <a:pPr marL="457200" indent="-457200">
              <a:buFont typeface="+mj-lt"/>
              <a:buAutoNum type="arabicPeriod"/>
            </a:pPr>
            <a:r>
              <a:rPr lang="en-US" dirty="0"/>
              <a:t>Because they need money! Consider business structures.</a:t>
            </a:r>
          </a:p>
          <a:p>
            <a:pPr marL="457200" indent="-457200">
              <a:buFont typeface="+mj-lt"/>
              <a:buAutoNum type="arabicPeriod"/>
            </a:pPr>
            <a:r>
              <a:rPr lang="en-US" dirty="0"/>
              <a:t>Means of increasing the return to owners (ROE) because returns </a:t>
            </a:r>
            <a:r>
              <a:rPr lang="en-US" altLang="en-US" dirty="0"/>
              <a:t>are magnified through the use of financial leverage </a:t>
            </a:r>
            <a:r>
              <a:rPr lang="en-US" dirty="0"/>
              <a:t> and debt</a:t>
            </a:r>
          </a:p>
          <a:p>
            <a:pPr lvl="1"/>
            <a:r>
              <a:rPr lang="en-CA" dirty="0"/>
              <a:t>variations on ROE are magnified by use of financial leverage &gt; 1</a:t>
            </a:r>
          </a:p>
          <a:p>
            <a:pPr marL="731520" lvl="1" indent="-457200">
              <a:buFont typeface="+mj-lt"/>
              <a:buAutoNum type="arabicPeriod"/>
            </a:pPr>
            <a:endParaRPr lang="en-US" dirty="0"/>
          </a:p>
          <a:p>
            <a:pPr marL="0" indent="0">
              <a:buNone/>
            </a:pPr>
            <a:r>
              <a:rPr lang="en-US" b="1" dirty="0"/>
              <a:t>What is the downside of Financial Risk and Leverage? </a:t>
            </a:r>
          </a:p>
          <a:p>
            <a:pPr lvl="3"/>
            <a:r>
              <a:rPr lang="en-US" dirty="0"/>
              <a:t>Financial Risk &amp; Leverage can magnify loss </a:t>
            </a:r>
          </a:p>
          <a:p>
            <a:pPr lvl="4"/>
            <a:r>
              <a:rPr lang="en-US" dirty="0"/>
              <a:t>Referred to as double edged sword concept or risk return tradeoff </a:t>
            </a:r>
          </a:p>
          <a:p>
            <a:pPr lvl="2"/>
            <a:r>
              <a:rPr lang="en-US" b="1" dirty="0"/>
              <a:t>Debt is both good and bad! </a:t>
            </a:r>
            <a:endParaRPr lang="en-CA" b="1" dirty="0"/>
          </a:p>
        </p:txBody>
      </p:sp>
      <p:sp>
        <p:nvSpPr>
          <p:cNvPr id="2" name="Slide Number Placeholder 1">
            <a:extLst>
              <a:ext uri="{FF2B5EF4-FFF2-40B4-BE49-F238E27FC236}">
                <a16:creationId xmlns:a16="http://schemas.microsoft.com/office/drawing/2014/main" id="{6D20DF46-C565-4B01-BF03-A4856B40DA74}"/>
              </a:ext>
            </a:extLst>
          </p:cNvPr>
          <p:cNvSpPr>
            <a:spLocks noGrp="1"/>
          </p:cNvSpPr>
          <p:nvPr>
            <p:ph type="sldNum" sz="quarter" idx="10"/>
          </p:nvPr>
        </p:nvSpPr>
        <p:spPr/>
        <p:txBody>
          <a:bodyPr/>
          <a:lstStyle/>
          <a:p>
            <a:fld id="{12FE6A2B-B497-4B95-B38D-B1050728C25E}" type="slidenum">
              <a:rPr lang="en-CA" smtClean="0"/>
              <a:t>55</a:t>
            </a:fld>
            <a:endParaRPr lang="en-CA" dirty="0"/>
          </a:p>
        </p:txBody>
      </p:sp>
    </p:spTree>
    <p:extLst>
      <p:ext uri="{BB962C8B-B14F-4D97-AF65-F5344CB8AC3E}">
        <p14:creationId xmlns:p14="http://schemas.microsoft.com/office/powerpoint/2010/main" val="3768470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CA" dirty="0"/>
              <a:t>Financial Risk Assessment </a:t>
            </a:r>
          </a:p>
        </p:txBody>
      </p:sp>
      <p:sp>
        <p:nvSpPr>
          <p:cNvPr id="45059" name="Rectangle 3"/>
          <p:cNvSpPr>
            <a:spLocks noGrp="1" noChangeArrowheads="1"/>
          </p:cNvSpPr>
          <p:nvPr>
            <p:ph sz="quarter" idx="1"/>
          </p:nvPr>
        </p:nvSpPr>
        <p:spPr/>
        <p:txBody>
          <a:bodyPr/>
          <a:lstStyle/>
          <a:p>
            <a:pPr marL="0" indent="0">
              <a:buNone/>
            </a:pPr>
            <a:r>
              <a:rPr lang="en-CA" b="1" dirty="0"/>
              <a:t>What is an Appropriate Amount of Financial Risk &amp; Leverage?</a:t>
            </a:r>
          </a:p>
          <a:p>
            <a:r>
              <a:rPr lang="en-CA" dirty="0"/>
              <a:t>Firms must</a:t>
            </a:r>
          </a:p>
          <a:p>
            <a:pPr lvl="1"/>
            <a:r>
              <a:rPr lang="en-CA" u="sng" dirty="0"/>
              <a:t>Review expected future cash flows/ net income accrual basis</a:t>
            </a:r>
            <a:r>
              <a:rPr lang="en-CA" dirty="0"/>
              <a:t>: greater and more stable the expected future cash flows, the greater the debt carrying capacity. </a:t>
            </a:r>
          </a:p>
          <a:p>
            <a:pPr lvl="2"/>
            <a:r>
              <a:rPr lang="en-CA" dirty="0"/>
              <a:t>Sustained ROA &amp; liquidity </a:t>
            </a:r>
          </a:p>
          <a:p>
            <a:pPr lvl="1"/>
            <a:r>
              <a:rPr lang="en-CA" u="sng" dirty="0"/>
              <a:t>Compare ROA to bank interest rate </a:t>
            </a:r>
            <a:r>
              <a:rPr lang="en-CA" dirty="0"/>
              <a:t>: greater margin between ROA and interest rate ( e.g., ROA = 13% and interest rate offered by bank = 5%), the greater the ability to carry debt and support the higher risk</a:t>
            </a:r>
          </a:p>
          <a:p>
            <a:pPr lvl="1"/>
            <a:endParaRPr lang="en-CA" dirty="0"/>
          </a:p>
          <a:p>
            <a:pPr lvl="1"/>
            <a:r>
              <a:rPr lang="en-CA" b="1" dirty="0"/>
              <a:t>Consider a rule to apply to a firm to review how much financial risk &amp; leverage to take on. </a:t>
            </a:r>
            <a:endParaRPr lang="en-CA" dirty="0"/>
          </a:p>
          <a:p>
            <a:pPr marL="0" indent="0">
              <a:buNone/>
            </a:pPr>
            <a:endParaRPr lang="en-CA" dirty="0"/>
          </a:p>
        </p:txBody>
      </p:sp>
      <p:sp>
        <p:nvSpPr>
          <p:cNvPr id="2" name="Slide Number Placeholder 1">
            <a:extLst>
              <a:ext uri="{FF2B5EF4-FFF2-40B4-BE49-F238E27FC236}">
                <a16:creationId xmlns:a16="http://schemas.microsoft.com/office/drawing/2014/main" id="{D563C792-C434-403C-85C4-B1B466F3690A}"/>
              </a:ext>
            </a:extLst>
          </p:cNvPr>
          <p:cNvSpPr>
            <a:spLocks noGrp="1"/>
          </p:cNvSpPr>
          <p:nvPr>
            <p:ph type="sldNum" sz="quarter" idx="10"/>
          </p:nvPr>
        </p:nvSpPr>
        <p:spPr/>
        <p:txBody>
          <a:bodyPr/>
          <a:lstStyle/>
          <a:p>
            <a:fld id="{12FE6A2B-B497-4B95-B38D-B1050728C25E}" type="slidenum">
              <a:rPr lang="en-CA" smtClean="0"/>
              <a:t>56</a:t>
            </a:fld>
            <a:endParaRPr lang="en-CA" dirty="0"/>
          </a:p>
        </p:txBody>
      </p:sp>
    </p:spTree>
    <p:extLst>
      <p:ext uri="{BB962C8B-B14F-4D97-AF65-F5344CB8AC3E}">
        <p14:creationId xmlns:p14="http://schemas.microsoft.com/office/powerpoint/2010/main" val="1664003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Financial Risk Assessment: Example 1</a:t>
            </a:r>
          </a:p>
        </p:txBody>
      </p:sp>
      <p:pic>
        <p:nvPicPr>
          <p:cNvPr id="1028" name="Picture 4" descr="ROE of Company ABC with 100% financing with equity"/>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b="13462"/>
          <a:stretch/>
        </p:blipFill>
        <p:spPr bwMode="auto">
          <a:xfrm>
            <a:off x="533400" y="1371600"/>
            <a:ext cx="7010400" cy="3429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nvPr>
        </p:nvGraphicFramePr>
        <p:xfrm>
          <a:off x="533400" y="4800600"/>
          <a:ext cx="7010400" cy="147066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918998442"/>
                    </a:ext>
                  </a:extLst>
                </a:gridCol>
                <a:gridCol w="1524000">
                  <a:extLst>
                    <a:ext uri="{9D8B030D-6E8A-4147-A177-3AD203B41FA5}">
                      <a16:colId xmlns:a16="http://schemas.microsoft.com/office/drawing/2014/main" val="2378165991"/>
                    </a:ext>
                  </a:extLst>
                </a:gridCol>
                <a:gridCol w="1447800">
                  <a:extLst>
                    <a:ext uri="{9D8B030D-6E8A-4147-A177-3AD203B41FA5}">
                      <a16:colId xmlns:a16="http://schemas.microsoft.com/office/drawing/2014/main" val="124322883"/>
                    </a:ext>
                  </a:extLst>
                </a:gridCol>
                <a:gridCol w="1524000">
                  <a:extLst>
                    <a:ext uri="{9D8B030D-6E8A-4147-A177-3AD203B41FA5}">
                      <a16:colId xmlns:a16="http://schemas.microsoft.com/office/drawing/2014/main" val="1701543456"/>
                    </a:ext>
                  </a:extLst>
                </a:gridCol>
              </a:tblGrid>
              <a:tr h="490220">
                <a:tc gridSpan="4">
                  <a:txBody>
                    <a:bodyPr/>
                    <a:lstStyle/>
                    <a:p>
                      <a:r>
                        <a:rPr lang="en-CA" dirty="0"/>
                        <a:t>BEFORE TAX EFFECTS</a:t>
                      </a:r>
                      <a:r>
                        <a:rPr lang="en-CA" baseline="0" dirty="0"/>
                        <a:t> – USING PRE TAX INCOME</a:t>
                      </a:r>
                      <a:endParaRPr lang="en-CA" dirty="0"/>
                    </a:p>
                  </a:txBody>
                  <a:tcPr/>
                </a:tc>
                <a:tc hMerge="1">
                  <a:txBody>
                    <a:bodyPr/>
                    <a:lstStyle/>
                    <a:p>
                      <a:pPr algn="ctr"/>
                      <a:endParaRPr lang="en-CA" dirty="0"/>
                    </a:p>
                  </a:txBody>
                  <a:tcPr/>
                </a:tc>
                <a:tc hMerge="1">
                  <a:txBody>
                    <a:bodyPr/>
                    <a:lstStyle/>
                    <a:p>
                      <a:pPr algn="ctr"/>
                      <a:endParaRPr lang="en-CA" dirty="0"/>
                    </a:p>
                  </a:txBody>
                  <a:tcPr/>
                </a:tc>
                <a:tc hMerge="1">
                  <a:txBody>
                    <a:bodyPr/>
                    <a:lstStyle/>
                    <a:p>
                      <a:pPr algn="ctr"/>
                      <a:endParaRPr lang="en-CA" dirty="0"/>
                    </a:p>
                  </a:txBody>
                  <a:tcPr/>
                </a:tc>
                <a:extLst>
                  <a:ext uri="{0D108BD9-81ED-4DB2-BD59-A6C34878D82A}">
                    <a16:rowId xmlns:a16="http://schemas.microsoft.com/office/drawing/2014/main" val="1674091418"/>
                  </a:ext>
                </a:extLst>
              </a:tr>
              <a:tr h="490220">
                <a:tc>
                  <a:txBody>
                    <a:bodyPr/>
                    <a:lstStyle/>
                    <a:p>
                      <a:r>
                        <a:rPr lang="en-CA" dirty="0"/>
                        <a:t>Return on Asset</a:t>
                      </a:r>
                    </a:p>
                  </a:txBody>
                  <a:tcPr/>
                </a:tc>
                <a:tc>
                  <a:txBody>
                    <a:bodyPr/>
                    <a:lstStyle/>
                    <a:p>
                      <a:pPr algn="ctr"/>
                      <a:r>
                        <a:rPr lang="en-CA" dirty="0"/>
                        <a:t>24%</a:t>
                      </a:r>
                    </a:p>
                  </a:txBody>
                  <a:tcPr/>
                </a:tc>
                <a:tc>
                  <a:txBody>
                    <a:bodyPr/>
                    <a:lstStyle/>
                    <a:p>
                      <a:pPr algn="ctr"/>
                      <a:r>
                        <a:rPr lang="en-CA" dirty="0"/>
                        <a:t>30%</a:t>
                      </a:r>
                    </a:p>
                  </a:txBody>
                  <a:tcPr/>
                </a:tc>
                <a:tc>
                  <a:txBody>
                    <a:bodyPr/>
                    <a:lstStyle/>
                    <a:p>
                      <a:pPr algn="ctr"/>
                      <a:r>
                        <a:rPr lang="en-CA" dirty="0"/>
                        <a:t>36%</a:t>
                      </a:r>
                    </a:p>
                  </a:txBody>
                  <a:tcPr/>
                </a:tc>
                <a:extLst>
                  <a:ext uri="{0D108BD9-81ED-4DB2-BD59-A6C34878D82A}">
                    <a16:rowId xmlns:a16="http://schemas.microsoft.com/office/drawing/2014/main" val="1053009713"/>
                  </a:ext>
                </a:extLst>
              </a:tr>
              <a:tr h="490220">
                <a:tc>
                  <a:txBody>
                    <a:bodyPr/>
                    <a:lstStyle/>
                    <a:p>
                      <a:r>
                        <a:rPr lang="en-CA" dirty="0"/>
                        <a:t>Return on Equity</a:t>
                      </a:r>
                    </a:p>
                  </a:txBody>
                  <a:tcPr/>
                </a:tc>
                <a:tc>
                  <a:txBody>
                    <a:bodyPr/>
                    <a:lstStyle/>
                    <a:p>
                      <a:pPr algn="ctr"/>
                      <a:r>
                        <a:rPr lang="en-CA" dirty="0"/>
                        <a:t>24%</a:t>
                      </a:r>
                    </a:p>
                  </a:txBody>
                  <a:tcPr/>
                </a:tc>
                <a:tc>
                  <a:txBody>
                    <a:bodyPr/>
                    <a:lstStyle/>
                    <a:p>
                      <a:pPr algn="ctr"/>
                      <a:r>
                        <a:rPr lang="en-CA" dirty="0"/>
                        <a:t>30%</a:t>
                      </a:r>
                    </a:p>
                  </a:txBody>
                  <a:tcPr/>
                </a:tc>
                <a:tc>
                  <a:txBody>
                    <a:bodyPr/>
                    <a:lstStyle/>
                    <a:p>
                      <a:pPr algn="ctr"/>
                      <a:r>
                        <a:rPr lang="en-CA" dirty="0"/>
                        <a:t>36%</a:t>
                      </a:r>
                    </a:p>
                  </a:txBody>
                  <a:tcPr/>
                </a:tc>
                <a:extLst>
                  <a:ext uri="{0D108BD9-81ED-4DB2-BD59-A6C34878D82A}">
                    <a16:rowId xmlns:a16="http://schemas.microsoft.com/office/drawing/2014/main" val="1521399409"/>
                  </a:ext>
                </a:extLst>
              </a:tr>
            </a:tbl>
          </a:graphicData>
        </a:graphic>
      </p:graphicFrame>
      <p:sp>
        <p:nvSpPr>
          <p:cNvPr id="5" name="Slide Number Placeholder 4">
            <a:extLst>
              <a:ext uri="{FF2B5EF4-FFF2-40B4-BE49-F238E27FC236}">
                <a16:creationId xmlns:a16="http://schemas.microsoft.com/office/drawing/2014/main" id="{39F59A69-A29F-427A-ADD3-3813C5B54F57}"/>
              </a:ext>
            </a:extLst>
          </p:cNvPr>
          <p:cNvSpPr>
            <a:spLocks noGrp="1"/>
          </p:cNvSpPr>
          <p:nvPr>
            <p:ph type="sldNum" sz="quarter" idx="10"/>
          </p:nvPr>
        </p:nvSpPr>
        <p:spPr/>
        <p:txBody>
          <a:bodyPr/>
          <a:lstStyle/>
          <a:p>
            <a:fld id="{12FE6A2B-B497-4B95-B38D-B1050728C25E}" type="slidenum">
              <a:rPr lang="en-CA" smtClean="0"/>
              <a:t>57</a:t>
            </a:fld>
            <a:endParaRPr lang="en-CA" dirty="0"/>
          </a:p>
        </p:txBody>
      </p:sp>
    </p:spTree>
    <p:extLst>
      <p:ext uri="{BB962C8B-B14F-4D97-AF65-F5344CB8AC3E}">
        <p14:creationId xmlns:p14="http://schemas.microsoft.com/office/powerpoint/2010/main" val="3793240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CA" dirty="0"/>
          </a:p>
        </p:txBody>
      </p:sp>
      <p:sp>
        <p:nvSpPr>
          <p:cNvPr id="3" name="Title 2"/>
          <p:cNvSpPr>
            <a:spLocks noGrp="1"/>
          </p:cNvSpPr>
          <p:nvPr>
            <p:ph type="title"/>
          </p:nvPr>
        </p:nvSpPr>
        <p:spPr/>
        <p:txBody>
          <a:bodyPr/>
          <a:lstStyle/>
          <a:p>
            <a:r>
              <a:rPr lang="en-CA" dirty="0"/>
              <a:t>Financial Risk Assessment: Example 1</a:t>
            </a:r>
          </a:p>
        </p:txBody>
      </p:sp>
      <p:pic>
        <p:nvPicPr>
          <p:cNvPr id="5" name="Picture 4"/>
          <p:cNvPicPr>
            <a:picLocks noChangeAspect="1"/>
          </p:cNvPicPr>
          <p:nvPr/>
        </p:nvPicPr>
        <p:blipFill>
          <a:blip r:embed="rId2"/>
          <a:stretch>
            <a:fillRect/>
          </a:stretch>
        </p:blipFill>
        <p:spPr>
          <a:xfrm>
            <a:off x="533400" y="1343126"/>
            <a:ext cx="7010400" cy="3457474"/>
          </a:xfrm>
          <a:prstGeom prst="rect">
            <a:avLst/>
          </a:prstGeom>
        </p:spPr>
      </p:pic>
      <p:graphicFrame>
        <p:nvGraphicFramePr>
          <p:cNvPr id="6" name="Table 5"/>
          <p:cNvGraphicFramePr>
            <a:graphicFrameLocks noGrp="1"/>
          </p:cNvGraphicFramePr>
          <p:nvPr>
            <p:extLst/>
          </p:nvPr>
        </p:nvGraphicFramePr>
        <p:xfrm>
          <a:off x="533400" y="4797056"/>
          <a:ext cx="7010400" cy="147066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918998442"/>
                    </a:ext>
                  </a:extLst>
                </a:gridCol>
                <a:gridCol w="1524000">
                  <a:extLst>
                    <a:ext uri="{9D8B030D-6E8A-4147-A177-3AD203B41FA5}">
                      <a16:colId xmlns:a16="http://schemas.microsoft.com/office/drawing/2014/main" val="2378165991"/>
                    </a:ext>
                  </a:extLst>
                </a:gridCol>
                <a:gridCol w="1447800">
                  <a:extLst>
                    <a:ext uri="{9D8B030D-6E8A-4147-A177-3AD203B41FA5}">
                      <a16:colId xmlns:a16="http://schemas.microsoft.com/office/drawing/2014/main" val="124322883"/>
                    </a:ext>
                  </a:extLst>
                </a:gridCol>
                <a:gridCol w="1524000">
                  <a:extLst>
                    <a:ext uri="{9D8B030D-6E8A-4147-A177-3AD203B41FA5}">
                      <a16:colId xmlns:a16="http://schemas.microsoft.com/office/drawing/2014/main" val="1701543456"/>
                    </a:ext>
                  </a:extLst>
                </a:gridCol>
              </a:tblGrid>
              <a:tr h="490220">
                <a:tc gridSpan="4">
                  <a:txBody>
                    <a:bodyPr/>
                    <a:lstStyle/>
                    <a:p>
                      <a:r>
                        <a:rPr lang="en-CA" dirty="0"/>
                        <a:t>BEFORE TAX EFFECTS</a:t>
                      </a:r>
                      <a:r>
                        <a:rPr lang="en-CA" baseline="0" dirty="0"/>
                        <a:t> – USING PRE TAX INCOME</a:t>
                      </a:r>
                      <a:endParaRPr lang="en-CA" dirty="0"/>
                    </a:p>
                  </a:txBody>
                  <a:tcPr/>
                </a:tc>
                <a:tc hMerge="1">
                  <a:txBody>
                    <a:bodyPr/>
                    <a:lstStyle/>
                    <a:p>
                      <a:pPr algn="ctr"/>
                      <a:endParaRPr lang="en-CA" dirty="0"/>
                    </a:p>
                  </a:txBody>
                  <a:tcPr/>
                </a:tc>
                <a:tc hMerge="1">
                  <a:txBody>
                    <a:bodyPr/>
                    <a:lstStyle/>
                    <a:p>
                      <a:pPr algn="ctr"/>
                      <a:endParaRPr lang="en-CA" dirty="0"/>
                    </a:p>
                  </a:txBody>
                  <a:tcPr/>
                </a:tc>
                <a:tc hMerge="1">
                  <a:txBody>
                    <a:bodyPr/>
                    <a:lstStyle/>
                    <a:p>
                      <a:pPr algn="ctr"/>
                      <a:endParaRPr lang="en-CA" dirty="0"/>
                    </a:p>
                  </a:txBody>
                  <a:tcPr/>
                </a:tc>
                <a:extLst>
                  <a:ext uri="{0D108BD9-81ED-4DB2-BD59-A6C34878D82A}">
                    <a16:rowId xmlns:a16="http://schemas.microsoft.com/office/drawing/2014/main" val="1674091418"/>
                  </a:ext>
                </a:extLst>
              </a:tr>
              <a:tr h="490220">
                <a:tc>
                  <a:txBody>
                    <a:bodyPr/>
                    <a:lstStyle/>
                    <a:p>
                      <a:r>
                        <a:rPr lang="en-CA" dirty="0"/>
                        <a:t>Return on Asset</a:t>
                      </a:r>
                    </a:p>
                  </a:txBody>
                  <a:tcPr/>
                </a:tc>
                <a:tc>
                  <a:txBody>
                    <a:bodyPr/>
                    <a:lstStyle/>
                    <a:p>
                      <a:pPr algn="ctr"/>
                      <a:r>
                        <a:rPr lang="en-CA" dirty="0"/>
                        <a:t>21%</a:t>
                      </a:r>
                    </a:p>
                  </a:txBody>
                  <a:tcPr/>
                </a:tc>
                <a:tc>
                  <a:txBody>
                    <a:bodyPr/>
                    <a:lstStyle/>
                    <a:p>
                      <a:pPr algn="ctr"/>
                      <a:r>
                        <a:rPr lang="en-CA" dirty="0"/>
                        <a:t>27%</a:t>
                      </a:r>
                    </a:p>
                  </a:txBody>
                  <a:tcPr/>
                </a:tc>
                <a:tc>
                  <a:txBody>
                    <a:bodyPr/>
                    <a:lstStyle/>
                    <a:p>
                      <a:pPr algn="ctr"/>
                      <a:r>
                        <a:rPr lang="en-CA" dirty="0"/>
                        <a:t>33%</a:t>
                      </a:r>
                    </a:p>
                  </a:txBody>
                  <a:tcPr/>
                </a:tc>
                <a:extLst>
                  <a:ext uri="{0D108BD9-81ED-4DB2-BD59-A6C34878D82A}">
                    <a16:rowId xmlns:a16="http://schemas.microsoft.com/office/drawing/2014/main" val="1053009713"/>
                  </a:ext>
                </a:extLst>
              </a:tr>
              <a:tr h="490220">
                <a:tc>
                  <a:txBody>
                    <a:bodyPr/>
                    <a:lstStyle/>
                    <a:p>
                      <a:r>
                        <a:rPr lang="en-CA" dirty="0"/>
                        <a:t>Return on Equity</a:t>
                      </a:r>
                    </a:p>
                  </a:txBody>
                  <a:tcPr/>
                </a:tc>
                <a:tc>
                  <a:txBody>
                    <a:bodyPr/>
                    <a:lstStyle/>
                    <a:p>
                      <a:pPr algn="ctr"/>
                      <a:r>
                        <a:rPr lang="en-CA" dirty="0"/>
                        <a:t>42%</a:t>
                      </a:r>
                    </a:p>
                  </a:txBody>
                  <a:tcPr/>
                </a:tc>
                <a:tc>
                  <a:txBody>
                    <a:bodyPr/>
                    <a:lstStyle/>
                    <a:p>
                      <a:pPr algn="ctr"/>
                      <a:r>
                        <a:rPr lang="en-CA" dirty="0"/>
                        <a:t>54%</a:t>
                      </a:r>
                    </a:p>
                  </a:txBody>
                  <a:tcPr/>
                </a:tc>
                <a:tc>
                  <a:txBody>
                    <a:bodyPr/>
                    <a:lstStyle/>
                    <a:p>
                      <a:pPr algn="ctr"/>
                      <a:r>
                        <a:rPr lang="en-CA" dirty="0"/>
                        <a:t>66%</a:t>
                      </a:r>
                    </a:p>
                  </a:txBody>
                  <a:tcPr/>
                </a:tc>
                <a:extLst>
                  <a:ext uri="{0D108BD9-81ED-4DB2-BD59-A6C34878D82A}">
                    <a16:rowId xmlns:a16="http://schemas.microsoft.com/office/drawing/2014/main" val="1521399409"/>
                  </a:ext>
                </a:extLst>
              </a:tr>
            </a:tbl>
          </a:graphicData>
        </a:graphic>
      </p:graphicFrame>
      <p:sp>
        <p:nvSpPr>
          <p:cNvPr id="7" name="Slide Number Placeholder 6">
            <a:extLst>
              <a:ext uri="{FF2B5EF4-FFF2-40B4-BE49-F238E27FC236}">
                <a16:creationId xmlns:a16="http://schemas.microsoft.com/office/drawing/2014/main" id="{EF21314B-511A-45DD-BD2A-4A180779CBCB}"/>
              </a:ext>
            </a:extLst>
          </p:cNvPr>
          <p:cNvSpPr>
            <a:spLocks noGrp="1"/>
          </p:cNvSpPr>
          <p:nvPr>
            <p:ph type="sldNum" sz="quarter" idx="10"/>
          </p:nvPr>
        </p:nvSpPr>
        <p:spPr/>
        <p:txBody>
          <a:bodyPr/>
          <a:lstStyle/>
          <a:p>
            <a:fld id="{12FE6A2B-B497-4B95-B38D-B1050728C25E}" type="slidenum">
              <a:rPr lang="en-CA" smtClean="0"/>
              <a:t>58</a:t>
            </a:fld>
            <a:endParaRPr lang="en-CA" dirty="0"/>
          </a:p>
        </p:txBody>
      </p:sp>
    </p:spTree>
    <p:extLst>
      <p:ext uri="{BB962C8B-B14F-4D97-AF65-F5344CB8AC3E}">
        <p14:creationId xmlns:p14="http://schemas.microsoft.com/office/powerpoint/2010/main" val="3733303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CA" dirty="0"/>
              <a:t>Financial leverage can be used to make the performance of a company look dramatically better than what can be achieved by solely relying on the use of equity financing.</a:t>
            </a:r>
          </a:p>
          <a:p>
            <a:pPr lvl="1"/>
            <a:endParaRPr lang="en-CA" b="1" dirty="0"/>
          </a:p>
          <a:p>
            <a:pPr lvl="1"/>
            <a:r>
              <a:rPr lang="en-CA" b="1" dirty="0"/>
              <a:t>Advantage</a:t>
            </a:r>
            <a:r>
              <a:rPr lang="en-CA" dirty="0"/>
              <a:t>: magnify the return-on-equity using debt</a:t>
            </a:r>
          </a:p>
          <a:p>
            <a:pPr lvl="1"/>
            <a:endParaRPr lang="en-CA" b="1" dirty="0"/>
          </a:p>
          <a:p>
            <a:pPr lvl="1"/>
            <a:r>
              <a:rPr lang="en-CA" b="1" dirty="0"/>
              <a:t>Potential Disadvantage</a:t>
            </a:r>
            <a:r>
              <a:rPr lang="en-CA" dirty="0"/>
              <a:t>:</a:t>
            </a:r>
          </a:p>
          <a:p>
            <a:pPr lvl="2"/>
            <a:r>
              <a:rPr lang="en-CA" dirty="0"/>
              <a:t> increased financial risk – more financial obligations </a:t>
            </a:r>
          </a:p>
          <a:p>
            <a:pPr lvl="2"/>
            <a:r>
              <a:rPr lang="en-CA" dirty="0"/>
              <a:t>magnify losses in downturn</a:t>
            </a:r>
          </a:p>
          <a:p>
            <a:endParaRPr lang="en-CA" dirty="0"/>
          </a:p>
        </p:txBody>
      </p:sp>
      <p:sp>
        <p:nvSpPr>
          <p:cNvPr id="3" name="Title 2"/>
          <p:cNvSpPr>
            <a:spLocks noGrp="1"/>
          </p:cNvSpPr>
          <p:nvPr>
            <p:ph type="title"/>
          </p:nvPr>
        </p:nvSpPr>
        <p:spPr/>
        <p:txBody>
          <a:bodyPr/>
          <a:lstStyle/>
          <a:p>
            <a:r>
              <a:rPr lang="en-CA" dirty="0"/>
              <a:t>Financial Risk Assessment:</a:t>
            </a:r>
          </a:p>
        </p:txBody>
      </p:sp>
      <p:sp>
        <p:nvSpPr>
          <p:cNvPr id="5" name="Slide Number Placeholder 4">
            <a:extLst>
              <a:ext uri="{FF2B5EF4-FFF2-40B4-BE49-F238E27FC236}">
                <a16:creationId xmlns:a16="http://schemas.microsoft.com/office/drawing/2014/main" id="{46A0F477-F147-4D4F-B950-32147091640A}"/>
              </a:ext>
            </a:extLst>
          </p:cNvPr>
          <p:cNvSpPr>
            <a:spLocks noGrp="1"/>
          </p:cNvSpPr>
          <p:nvPr>
            <p:ph type="sldNum" sz="quarter" idx="10"/>
          </p:nvPr>
        </p:nvSpPr>
        <p:spPr/>
        <p:txBody>
          <a:bodyPr/>
          <a:lstStyle/>
          <a:p>
            <a:fld id="{12FE6A2B-B497-4B95-B38D-B1050728C25E}" type="slidenum">
              <a:rPr lang="en-CA" smtClean="0"/>
              <a:t>59</a:t>
            </a:fld>
            <a:endParaRPr lang="en-CA" dirty="0"/>
          </a:p>
        </p:txBody>
      </p:sp>
    </p:spTree>
    <p:extLst>
      <p:ext uri="{BB962C8B-B14F-4D97-AF65-F5344CB8AC3E}">
        <p14:creationId xmlns:p14="http://schemas.microsoft.com/office/powerpoint/2010/main" val="2739484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p:txBody>
          <a:bodyPr/>
          <a:lstStyle/>
          <a:p>
            <a:r>
              <a:rPr lang="en-US" b="1" dirty="0"/>
              <a:t>Debt Options</a:t>
            </a:r>
            <a:r>
              <a:rPr lang="en-US" dirty="0"/>
              <a:t>( also called loans or liabilities)</a:t>
            </a:r>
          </a:p>
          <a:p>
            <a:pPr lvl="1"/>
            <a:r>
              <a:rPr lang="en-CA" dirty="0"/>
              <a:t>Short Term – less than one year</a:t>
            </a:r>
          </a:p>
          <a:p>
            <a:pPr lvl="1"/>
            <a:r>
              <a:rPr lang="en-CA" dirty="0"/>
              <a:t>Long Term – more than one year</a:t>
            </a:r>
          </a:p>
          <a:p>
            <a:endParaRPr lang="en-US" b="1" dirty="0"/>
          </a:p>
          <a:p>
            <a:r>
              <a:rPr lang="en-US" b="1" dirty="0"/>
              <a:t>Challenge</a:t>
            </a:r>
            <a:r>
              <a:rPr lang="en-US" dirty="0"/>
              <a:t> - determining what type of debt financing to pursue, based on business type, stage of business, personal finances, capital requirements, preferences, and the options available to you.</a:t>
            </a:r>
          </a:p>
          <a:p>
            <a:endParaRPr lang="en-US" sz="300" dirty="0"/>
          </a:p>
          <a:p>
            <a:pPr lvl="1"/>
            <a:r>
              <a:rPr lang="en-US" dirty="0"/>
              <a:t>Different types of lenders offer various rates and fees, need to compare the total package costs.</a:t>
            </a:r>
          </a:p>
          <a:p>
            <a:pPr lvl="1"/>
            <a:r>
              <a:rPr lang="en-US" dirty="0"/>
              <a:t>Use Financial Statement and Ratios to assess</a:t>
            </a:r>
          </a:p>
          <a:p>
            <a:pPr lvl="1"/>
            <a:endParaRPr lang="en-CA" dirty="0"/>
          </a:p>
          <a:p>
            <a:pPr marL="0" indent="0">
              <a:buNone/>
            </a:pPr>
            <a:endParaRPr lang="en-CA" dirty="0"/>
          </a:p>
        </p:txBody>
      </p:sp>
      <p:sp>
        <p:nvSpPr>
          <p:cNvPr id="4" name="Title 3"/>
          <p:cNvSpPr>
            <a:spLocks noGrp="1"/>
          </p:cNvSpPr>
          <p:nvPr>
            <p:ph type="title"/>
          </p:nvPr>
        </p:nvSpPr>
        <p:spPr/>
        <p:txBody>
          <a:bodyPr/>
          <a:lstStyle/>
          <a:p>
            <a:r>
              <a:rPr lang="en-CA" dirty="0"/>
              <a:t>Debt Financing Overview</a:t>
            </a:r>
          </a:p>
        </p:txBody>
      </p:sp>
      <p:sp>
        <p:nvSpPr>
          <p:cNvPr id="2" name="Slide Number Placeholder 1">
            <a:extLst>
              <a:ext uri="{FF2B5EF4-FFF2-40B4-BE49-F238E27FC236}">
                <a16:creationId xmlns:a16="http://schemas.microsoft.com/office/drawing/2014/main" id="{F9661A67-0C9C-4E49-8432-CAC710D2CB0A}"/>
              </a:ext>
            </a:extLst>
          </p:cNvPr>
          <p:cNvSpPr>
            <a:spLocks noGrp="1"/>
          </p:cNvSpPr>
          <p:nvPr>
            <p:ph type="sldNum" sz="quarter" idx="10"/>
          </p:nvPr>
        </p:nvSpPr>
        <p:spPr/>
        <p:txBody>
          <a:bodyPr/>
          <a:lstStyle/>
          <a:p>
            <a:fld id="{12FE6A2B-B497-4B95-B38D-B1050728C25E}" type="slidenum">
              <a:rPr lang="en-CA" smtClean="0"/>
              <a:t>6</a:t>
            </a:fld>
            <a:endParaRPr lang="en-CA" dirty="0"/>
          </a:p>
        </p:txBody>
      </p:sp>
    </p:spTree>
    <p:extLst>
      <p:ext uri="{BB962C8B-B14F-4D97-AF65-F5344CB8AC3E}">
        <p14:creationId xmlns:p14="http://schemas.microsoft.com/office/powerpoint/2010/main" val="2320225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CA" dirty="0"/>
              <a:t>Financial Risk</a:t>
            </a:r>
          </a:p>
        </p:txBody>
      </p:sp>
      <p:sp>
        <p:nvSpPr>
          <p:cNvPr id="17411" name="Rectangle 3"/>
          <p:cNvSpPr>
            <a:spLocks noGrp="1" noChangeArrowheads="1"/>
          </p:cNvSpPr>
          <p:nvPr>
            <p:ph sz="quarter" idx="1"/>
          </p:nvPr>
        </p:nvSpPr>
        <p:spPr/>
        <p:txBody>
          <a:bodyPr>
            <a:normAutofit/>
          </a:bodyPr>
          <a:lstStyle/>
          <a:p>
            <a:r>
              <a:rPr lang="en-US" b="1" dirty="0"/>
              <a:t>How do businesses get rid of financial risk?</a:t>
            </a:r>
          </a:p>
          <a:p>
            <a:endParaRPr lang="en-US" b="1" dirty="0"/>
          </a:p>
          <a:p>
            <a:r>
              <a:rPr lang="en-US" b="1" dirty="0"/>
              <a:t>Who considers this financial risk? </a:t>
            </a:r>
          </a:p>
          <a:p>
            <a:endParaRPr lang="en-US" b="1" dirty="0"/>
          </a:p>
          <a:p>
            <a:r>
              <a:rPr lang="en-US" b="1" dirty="0"/>
              <a:t>Is debt good or bad? Any rule on this?</a:t>
            </a:r>
          </a:p>
          <a:p>
            <a:endParaRPr lang="en-US" b="1" dirty="0"/>
          </a:p>
          <a:p>
            <a:pPr marL="0" indent="0">
              <a:buNone/>
            </a:pPr>
            <a:r>
              <a:rPr lang="en-US" b="1" dirty="0"/>
              <a:t> </a:t>
            </a:r>
          </a:p>
          <a:p>
            <a:pPr lvl="1"/>
            <a:endParaRPr lang="en-CA" dirty="0"/>
          </a:p>
        </p:txBody>
      </p:sp>
      <p:sp>
        <p:nvSpPr>
          <p:cNvPr id="2" name="Slide Number Placeholder 1">
            <a:extLst>
              <a:ext uri="{FF2B5EF4-FFF2-40B4-BE49-F238E27FC236}">
                <a16:creationId xmlns:a16="http://schemas.microsoft.com/office/drawing/2014/main" id="{6F8B64B7-D62C-4411-B9A5-A671F56CAEFF}"/>
              </a:ext>
            </a:extLst>
          </p:cNvPr>
          <p:cNvSpPr>
            <a:spLocks noGrp="1"/>
          </p:cNvSpPr>
          <p:nvPr>
            <p:ph type="sldNum" sz="quarter" idx="10"/>
          </p:nvPr>
        </p:nvSpPr>
        <p:spPr/>
        <p:txBody>
          <a:bodyPr/>
          <a:lstStyle/>
          <a:p>
            <a:fld id="{12FE6A2B-B497-4B95-B38D-B1050728C25E}" type="slidenum">
              <a:rPr lang="en-CA" smtClean="0"/>
              <a:t>60</a:t>
            </a:fld>
            <a:endParaRPr lang="en-CA" dirty="0"/>
          </a:p>
        </p:txBody>
      </p:sp>
    </p:spTree>
    <p:extLst>
      <p:ext uri="{BB962C8B-B14F-4D97-AF65-F5344CB8AC3E}">
        <p14:creationId xmlns:p14="http://schemas.microsoft.com/office/powerpoint/2010/main" val="4145156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CED306-4C8F-4C68-9085-40570F7F10E3}"/>
              </a:ext>
            </a:extLst>
          </p:cNvPr>
          <p:cNvSpPr>
            <a:spLocks noGrp="1"/>
          </p:cNvSpPr>
          <p:nvPr>
            <p:ph type="title"/>
          </p:nvPr>
        </p:nvSpPr>
        <p:spPr/>
        <p:txBody>
          <a:bodyPr/>
          <a:lstStyle/>
          <a:p>
            <a:r>
              <a:rPr lang="en-CA" dirty="0"/>
              <a:t>Comparing Business Risk &amp; Financial Risk</a:t>
            </a:r>
          </a:p>
        </p:txBody>
      </p:sp>
      <p:sp>
        <p:nvSpPr>
          <p:cNvPr id="6" name="Content Placeholder 5">
            <a:extLst>
              <a:ext uri="{FF2B5EF4-FFF2-40B4-BE49-F238E27FC236}">
                <a16:creationId xmlns:a16="http://schemas.microsoft.com/office/drawing/2014/main" id="{AC959682-61CF-4135-84DE-08A5F0189624}"/>
              </a:ext>
            </a:extLst>
          </p:cNvPr>
          <p:cNvSpPr>
            <a:spLocks noGrp="1"/>
          </p:cNvSpPr>
          <p:nvPr>
            <p:ph sz="quarter" idx="13"/>
          </p:nvPr>
        </p:nvSpPr>
        <p:spPr/>
        <p:txBody>
          <a:bodyPr/>
          <a:lstStyle/>
          <a:p>
            <a:endParaRPr lang="en-CA" dirty="0"/>
          </a:p>
        </p:txBody>
      </p:sp>
      <p:sp>
        <p:nvSpPr>
          <p:cNvPr id="3" name="Slide Number Placeholder 2">
            <a:extLst>
              <a:ext uri="{FF2B5EF4-FFF2-40B4-BE49-F238E27FC236}">
                <a16:creationId xmlns:a16="http://schemas.microsoft.com/office/drawing/2014/main" id="{033BABFD-EF0F-4307-8FAE-8E108E7DCD16}"/>
              </a:ext>
            </a:extLst>
          </p:cNvPr>
          <p:cNvSpPr>
            <a:spLocks noGrp="1"/>
          </p:cNvSpPr>
          <p:nvPr>
            <p:ph type="sldNum" sz="quarter" idx="14"/>
          </p:nvPr>
        </p:nvSpPr>
        <p:spPr/>
        <p:txBody>
          <a:bodyPr/>
          <a:lstStyle/>
          <a:p>
            <a:fld id="{12FE6A2B-B497-4B95-B38D-B1050728C25E}" type="slidenum">
              <a:rPr lang="en-CA" smtClean="0"/>
              <a:t>61</a:t>
            </a:fld>
            <a:endParaRPr lang="en-CA" dirty="0"/>
          </a:p>
        </p:txBody>
      </p:sp>
    </p:spTree>
    <p:extLst>
      <p:ext uri="{BB962C8B-B14F-4D97-AF65-F5344CB8AC3E}">
        <p14:creationId xmlns:p14="http://schemas.microsoft.com/office/powerpoint/2010/main" val="4127955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extLst>
              <p:ext uri="{D42A27DB-BD31-4B8C-83A1-F6EECF244321}">
                <p14:modId xmlns:p14="http://schemas.microsoft.com/office/powerpoint/2010/main" val="4141871794"/>
              </p:ext>
            </p:extLst>
          </p:nvPr>
        </p:nvGraphicFramePr>
        <p:xfrm>
          <a:off x="381000" y="1305804"/>
          <a:ext cx="8229600" cy="4967907"/>
        </p:xfrm>
        <a:graphic>
          <a:graphicData uri="http://schemas.openxmlformats.org/drawingml/2006/table">
            <a:tbl>
              <a:tblPr>
                <a:tableStyleId>{9DCAF9ED-07DC-4A11-8D7F-57B35C25682E}</a:tableStyleId>
              </a:tblPr>
              <a:tblGrid>
                <a:gridCol w="3244362">
                  <a:extLst>
                    <a:ext uri="{9D8B030D-6E8A-4147-A177-3AD203B41FA5}">
                      <a16:colId xmlns:a16="http://schemas.microsoft.com/office/drawing/2014/main" val="1273062342"/>
                    </a:ext>
                  </a:extLst>
                </a:gridCol>
                <a:gridCol w="2242038">
                  <a:extLst>
                    <a:ext uri="{9D8B030D-6E8A-4147-A177-3AD203B41FA5}">
                      <a16:colId xmlns:a16="http://schemas.microsoft.com/office/drawing/2014/main" val="1388352359"/>
                    </a:ext>
                  </a:extLst>
                </a:gridCol>
                <a:gridCol w="2743200">
                  <a:extLst>
                    <a:ext uri="{9D8B030D-6E8A-4147-A177-3AD203B41FA5}">
                      <a16:colId xmlns:a16="http://schemas.microsoft.com/office/drawing/2014/main" val="2132410193"/>
                    </a:ext>
                  </a:extLst>
                </a:gridCol>
              </a:tblGrid>
              <a:tr h="342149">
                <a:tc>
                  <a:txBody>
                    <a:bodyPr/>
                    <a:lstStyle/>
                    <a:p>
                      <a:r>
                        <a:rPr lang="en-CA" sz="2000" b="1" dirty="0"/>
                        <a:t>Basis for Comparison</a:t>
                      </a:r>
                    </a:p>
                  </a:txBody>
                  <a:tcPr marL="89338" marR="89338" marT="44669" marB="446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r>
                        <a:rPr lang="en-CA" sz="2000" b="1" dirty="0"/>
                        <a:t>Business Risk</a:t>
                      </a:r>
                    </a:p>
                  </a:txBody>
                  <a:tcPr marL="89338" marR="89338" marT="44669" marB="446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2000" b="1" dirty="0"/>
                        <a:t>Financial Risk</a:t>
                      </a:r>
                    </a:p>
                  </a:txBody>
                  <a:tcPr marL="89338" marR="89338" marT="44669" marB="446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7770650"/>
                  </a:ext>
                </a:extLst>
              </a:tr>
              <a:tr h="932210">
                <a:tc>
                  <a:txBody>
                    <a:bodyPr/>
                    <a:lstStyle/>
                    <a:p>
                      <a:r>
                        <a:rPr lang="en-CA" sz="2000" dirty="0"/>
                        <a:t>Definition?</a:t>
                      </a:r>
                    </a:p>
                  </a:txBody>
                  <a:tcPr marL="89338" marR="89338" marT="44669" marB="446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3868005"/>
                  </a:ext>
                </a:extLst>
              </a:tr>
              <a:tr h="606744">
                <a:tc>
                  <a:txBody>
                    <a:bodyPr/>
                    <a:lstStyle/>
                    <a:p>
                      <a:r>
                        <a:rPr lang="en-CA" sz="2000" dirty="0"/>
                        <a:t>How to Assess this type of Risk?</a:t>
                      </a:r>
                    </a:p>
                  </a:txBody>
                  <a:tcPr marL="89338" marR="89338" marT="44669" marB="446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555267"/>
                  </a:ext>
                </a:extLst>
              </a:tr>
              <a:tr h="606744">
                <a:tc>
                  <a:txBody>
                    <a:bodyPr/>
                    <a:lstStyle/>
                    <a:p>
                      <a:r>
                        <a:rPr lang="en-CA" sz="2000" dirty="0"/>
                        <a:t>Connected with?</a:t>
                      </a:r>
                    </a:p>
                  </a:txBody>
                  <a:tcPr marL="89338" marR="89338" marT="44669" marB="446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3784457"/>
                  </a:ext>
                </a:extLst>
              </a:tr>
              <a:tr h="871339">
                <a:tc>
                  <a:txBody>
                    <a:bodyPr/>
                    <a:lstStyle/>
                    <a:p>
                      <a:r>
                        <a:rPr lang="en-CA" sz="2000" dirty="0"/>
                        <a:t>How to Eliminate? </a:t>
                      </a:r>
                    </a:p>
                  </a:txBody>
                  <a:tcPr marL="89338" marR="89338" marT="44669" marB="446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7025937"/>
                  </a:ext>
                </a:extLst>
              </a:tr>
              <a:tr h="732269">
                <a:tc>
                  <a:txBody>
                    <a:bodyPr/>
                    <a:lstStyle/>
                    <a:p>
                      <a:r>
                        <a:rPr lang="en-CA" sz="2000" dirty="0"/>
                        <a:t>What is being leveraged? </a:t>
                      </a:r>
                    </a:p>
                  </a:txBody>
                  <a:tcPr marL="89338" marR="89338" marT="44669" marB="446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2276946"/>
                  </a:ext>
                </a:extLst>
              </a:tr>
              <a:tr h="732269">
                <a:tc>
                  <a:txBody>
                    <a:bodyPr/>
                    <a:lstStyle/>
                    <a:p>
                      <a:r>
                        <a:rPr lang="en-CA" sz="2000" dirty="0"/>
                        <a:t>Risk &amp; Return Trade off ?</a:t>
                      </a:r>
                    </a:p>
                  </a:txBody>
                  <a:tcPr marL="89338" marR="89338" marT="44669" marB="446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A" sz="2000" dirty="0"/>
                    </a:p>
                  </a:txBody>
                  <a:tcPr marL="89338" marR="89338" marT="44669" marB="446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414486"/>
                  </a:ext>
                </a:extLst>
              </a:tr>
            </a:tbl>
          </a:graphicData>
        </a:graphic>
      </p:graphicFrame>
      <p:sp>
        <p:nvSpPr>
          <p:cNvPr id="3" name="Title 2"/>
          <p:cNvSpPr>
            <a:spLocks noGrp="1"/>
          </p:cNvSpPr>
          <p:nvPr>
            <p:ph type="title"/>
          </p:nvPr>
        </p:nvSpPr>
        <p:spPr>
          <a:xfrm>
            <a:off x="152400" y="152400"/>
            <a:ext cx="8763000" cy="990600"/>
          </a:xfrm>
        </p:spPr>
        <p:txBody>
          <a:bodyPr>
            <a:normAutofit/>
          </a:bodyPr>
          <a:lstStyle/>
          <a:p>
            <a:r>
              <a:rPr lang="en-CA" dirty="0"/>
              <a:t>Comparing Business Risk &amp; Financial Risk</a:t>
            </a:r>
          </a:p>
        </p:txBody>
      </p:sp>
      <p:sp>
        <p:nvSpPr>
          <p:cNvPr id="5" name="Slide Number Placeholder 4">
            <a:extLst>
              <a:ext uri="{FF2B5EF4-FFF2-40B4-BE49-F238E27FC236}">
                <a16:creationId xmlns:a16="http://schemas.microsoft.com/office/drawing/2014/main" id="{FFAD7B0F-C9B1-451D-B92D-628D5803EBC0}"/>
              </a:ext>
            </a:extLst>
          </p:cNvPr>
          <p:cNvSpPr>
            <a:spLocks noGrp="1"/>
          </p:cNvSpPr>
          <p:nvPr>
            <p:ph type="sldNum" sz="quarter" idx="10"/>
          </p:nvPr>
        </p:nvSpPr>
        <p:spPr/>
        <p:txBody>
          <a:bodyPr/>
          <a:lstStyle/>
          <a:p>
            <a:fld id="{12FE6A2B-B497-4B95-B38D-B1050728C25E}" type="slidenum">
              <a:rPr lang="en-CA" smtClean="0"/>
              <a:t>62</a:t>
            </a:fld>
            <a:endParaRPr lang="en-CA" dirty="0"/>
          </a:p>
        </p:txBody>
      </p:sp>
    </p:spTree>
    <p:extLst>
      <p:ext uri="{BB962C8B-B14F-4D97-AF65-F5344CB8AC3E}">
        <p14:creationId xmlns:p14="http://schemas.microsoft.com/office/powerpoint/2010/main" val="2891186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012565-692D-4D32-8970-5E73CBABAFFB}"/>
              </a:ext>
            </a:extLst>
          </p:cNvPr>
          <p:cNvSpPr>
            <a:spLocks noGrp="1"/>
          </p:cNvSpPr>
          <p:nvPr>
            <p:ph type="title"/>
          </p:nvPr>
        </p:nvSpPr>
        <p:spPr/>
        <p:txBody>
          <a:bodyPr/>
          <a:lstStyle/>
          <a:p>
            <a:r>
              <a:rPr lang="en-CA" dirty="0"/>
              <a:t>Risk &amp; Return</a:t>
            </a:r>
          </a:p>
        </p:txBody>
      </p:sp>
      <p:sp>
        <p:nvSpPr>
          <p:cNvPr id="6" name="Content Placeholder 5">
            <a:extLst>
              <a:ext uri="{FF2B5EF4-FFF2-40B4-BE49-F238E27FC236}">
                <a16:creationId xmlns:a16="http://schemas.microsoft.com/office/drawing/2014/main" id="{F9C161D2-6F6F-4EF2-84A5-31AA9EFE5AC0}"/>
              </a:ext>
            </a:extLst>
          </p:cNvPr>
          <p:cNvSpPr>
            <a:spLocks noGrp="1"/>
          </p:cNvSpPr>
          <p:nvPr>
            <p:ph sz="quarter" idx="13"/>
          </p:nvPr>
        </p:nvSpPr>
        <p:spPr/>
        <p:txBody>
          <a:bodyPr/>
          <a:lstStyle/>
          <a:p>
            <a:endParaRPr lang="en-CA" dirty="0"/>
          </a:p>
        </p:txBody>
      </p:sp>
      <p:sp>
        <p:nvSpPr>
          <p:cNvPr id="7" name="Slide Number Placeholder 6">
            <a:extLst>
              <a:ext uri="{FF2B5EF4-FFF2-40B4-BE49-F238E27FC236}">
                <a16:creationId xmlns:a16="http://schemas.microsoft.com/office/drawing/2014/main" id="{795D32D0-E966-4376-96ED-2011AA937841}"/>
              </a:ext>
            </a:extLst>
          </p:cNvPr>
          <p:cNvSpPr>
            <a:spLocks noGrp="1"/>
          </p:cNvSpPr>
          <p:nvPr>
            <p:ph type="sldNum" sz="quarter" idx="14"/>
          </p:nvPr>
        </p:nvSpPr>
        <p:spPr/>
        <p:txBody>
          <a:bodyPr/>
          <a:lstStyle/>
          <a:p>
            <a:fld id="{12FE6A2B-B497-4B95-B38D-B1050728C25E}" type="slidenum">
              <a:rPr lang="en-CA" smtClean="0"/>
              <a:t>63</a:t>
            </a:fld>
            <a:endParaRPr lang="en-CA" dirty="0"/>
          </a:p>
        </p:txBody>
      </p:sp>
    </p:spTree>
    <p:extLst>
      <p:ext uri="{BB962C8B-B14F-4D97-AF65-F5344CB8AC3E}">
        <p14:creationId xmlns:p14="http://schemas.microsoft.com/office/powerpoint/2010/main" val="21366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1AA003-1E03-42EC-AE4D-305E92445F73}"/>
              </a:ext>
            </a:extLst>
          </p:cNvPr>
          <p:cNvSpPr>
            <a:spLocks noGrp="1"/>
          </p:cNvSpPr>
          <p:nvPr>
            <p:ph type="title"/>
          </p:nvPr>
        </p:nvSpPr>
        <p:spPr/>
        <p:txBody>
          <a:bodyPr/>
          <a:lstStyle/>
          <a:p>
            <a:r>
              <a:rPr lang="en-CA" dirty="0"/>
              <a:t>Risk &amp; Return</a:t>
            </a:r>
          </a:p>
        </p:txBody>
      </p:sp>
      <p:sp>
        <p:nvSpPr>
          <p:cNvPr id="6" name="Content Placeholder 5">
            <a:extLst>
              <a:ext uri="{FF2B5EF4-FFF2-40B4-BE49-F238E27FC236}">
                <a16:creationId xmlns:a16="http://schemas.microsoft.com/office/drawing/2014/main" id="{D4E73E44-BF30-407E-BAC0-7403AC401F81}"/>
              </a:ext>
            </a:extLst>
          </p:cNvPr>
          <p:cNvSpPr>
            <a:spLocks noGrp="1"/>
          </p:cNvSpPr>
          <p:nvPr>
            <p:ph sz="quarter" idx="1"/>
          </p:nvPr>
        </p:nvSpPr>
        <p:spPr/>
        <p:txBody>
          <a:bodyPr/>
          <a:lstStyle/>
          <a:p>
            <a:r>
              <a:rPr lang="en-CA" dirty="0"/>
              <a:t>What re the Risks and Return Trades in </a:t>
            </a:r>
          </a:p>
          <a:p>
            <a:pPr lvl="1"/>
            <a:r>
              <a:rPr lang="en-CA" dirty="0"/>
              <a:t>Business Risk</a:t>
            </a:r>
          </a:p>
          <a:p>
            <a:pPr lvl="1"/>
            <a:r>
              <a:rPr lang="en-CA" dirty="0"/>
              <a:t>Financial Risk</a:t>
            </a:r>
          </a:p>
          <a:p>
            <a:pPr lvl="1"/>
            <a:endParaRPr lang="en-CA" dirty="0"/>
          </a:p>
        </p:txBody>
      </p:sp>
      <p:pic>
        <p:nvPicPr>
          <p:cNvPr id="7" name="Picture 6">
            <a:extLst>
              <a:ext uri="{FF2B5EF4-FFF2-40B4-BE49-F238E27FC236}">
                <a16:creationId xmlns:a16="http://schemas.microsoft.com/office/drawing/2014/main" id="{733B1411-3F84-488D-A9FA-8D4A47C779A1}"/>
              </a:ext>
            </a:extLst>
          </p:cNvPr>
          <p:cNvPicPr>
            <a:picLocks noChangeAspect="1"/>
          </p:cNvPicPr>
          <p:nvPr/>
        </p:nvPicPr>
        <p:blipFill>
          <a:blip r:embed="rId2"/>
          <a:stretch>
            <a:fillRect/>
          </a:stretch>
        </p:blipFill>
        <p:spPr>
          <a:xfrm>
            <a:off x="2819400" y="2605613"/>
            <a:ext cx="5543550" cy="3523915"/>
          </a:xfrm>
          <a:prstGeom prst="rect">
            <a:avLst/>
          </a:prstGeom>
        </p:spPr>
      </p:pic>
      <p:sp>
        <p:nvSpPr>
          <p:cNvPr id="8" name="Slide Number Placeholder 7">
            <a:extLst>
              <a:ext uri="{FF2B5EF4-FFF2-40B4-BE49-F238E27FC236}">
                <a16:creationId xmlns:a16="http://schemas.microsoft.com/office/drawing/2014/main" id="{2A7BDACF-FF14-4ED7-A7B1-1DFB35AD0359}"/>
              </a:ext>
            </a:extLst>
          </p:cNvPr>
          <p:cNvSpPr>
            <a:spLocks noGrp="1"/>
          </p:cNvSpPr>
          <p:nvPr>
            <p:ph type="sldNum" sz="quarter" idx="10"/>
          </p:nvPr>
        </p:nvSpPr>
        <p:spPr/>
        <p:txBody>
          <a:bodyPr/>
          <a:lstStyle/>
          <a:p>
            <a:fld id="{12FE6A2B-B497-4B95-B38D-B1050728C25E}" type="slidenum">
              <a:rPr lang="en-CA" smtClean="0"/>
              <a:t>64</a:t>
            </a:fld>
            <a:endParaRPr lang="en-CA" dirty="0"/>
          </a:p>
        </p:txBody>
      </p:sp>
    </p:spTree>
    <p:extLst>
      <p:ext uri="{BB962C8B-B14F-4D97-AF65-F5344CB8AC3E}">
        <p14:creationId xmlns:p14="http://schemas.microsoft.com/office/powerpoint/2010/main" val="1885789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CA" dirty="0"/>
              <a:t>What is the </a:t>
            </a:r>
            <a:r>
              <a:rPr lang="en-CA" sz="2400" dirty="0"/>
              <a:t>Risk &amp; Return Trade off ? Business ? Financial? Return?</a:t>
            </a:r>
          </a:p>
          <a:p>
            <a:r>
              <a:rPr lang="en-CA" sz="2400" dirty="0"/>
              <a:t>Would you sooner face business or financial risk?</a:t>
            </a:r>
          </a:p>
          <a:p>
            <a:r>
              <a:rPr lang="en-CA" dirty="0"/>
              <a:t>How is debt different from equity? </a:t>
            </a:r>
          </a:p>
          <a:p>
            <a:r>
              <a:rPr lang="en-CA" dirty="0"/>
              <a:t>What advice would you give an entrepreneur who was trying to finance a start-up </a:t>
            </a:r>
          </a:p>
          <a:p>
            <a:r>
              <a:rPr lang="en-US" dirty="0"/>
              <a:t>Difference of financial risk and business risk? How are each assessed? Mitigated? Use by businesses? </a:t>
            </a:r>
          </a:p>
          <a:p>
            <a:r>
              <a:rPr lang="en-US" dirty="0"/>
              <a:t>Is debt good or bad? Any rule on this?</a:t>
            </a:r>
          </a:p>
          <a:p>
            <a:r>
              <a:rPr lang="en-US" altLang="en-US" dirty="0"/>
              <a:t>Explain the effect of leverage on expected ROE and risk</a:t>
            </a:r>
            <a:endParaRPr lang="en-CA" altLang="en-US" dirty="0"/>
          </a:p>
          <a:p>
            <a:endParaRPr lang="en-CA" dirty="0"/>
          </a:p>
        </p:txBody>
      </p:sp>
      <p:sp>
        <p:nvSpPr>
          <p:cNvPr id="3" name="Title 2"/>
          <p:cNvSpPr>
            <a:spLocks noGrp="1"/>
          </p:cNvSpPr>
          <p:nvPr>
            <p:ph type="title"/>
          </p:nvPr>
        </p:nvSpPr>
        <p:spPr/>
        <p:txBody>
          <a:bodyPr/>
          <a:lstStyle/>
          <a:p>
            <a:r>
              <a:rPr lang="en-CA" dirty="0"/>
              <a:t>Questions</a:t>
            </a:r>
          </a:p>
        </p:txBody>
      </p:sp>
      <p:sp>
        <p:nvSpPr>
          <p:cNvPr id="4" name="Slide Number Placeholder 3">
            <a:extLst>
              <a:ext uri="{FF2B5EF4-FFF2-40B4-BE49-F238E27FC236}">
                <a16:creationId xmlns:a16="http://schemas.microsoft.com/office/drawing/2014/main" id="{37DC8478-2DE2-4EAA-9AEA-BFBA550962C2}"/>
              </a:ext>
            </a:extLst>
          </p:cNvPr>
          <p:cNvSpPr>
            <a:spLocks noGrp="1"/>
          </p:cNvSpPr>
          <p:nvPr>
            <p:ph type="sldNum" sz="quarter" idx="10"/>
          </p:nvPr>
        </p:nvSpPr>
        <p:spPr/>
        <p:txBody>
          <a:bodyPr/>
          <a:lstStyle/>
          <a:p>
            <a:fld id="{12FE6A2B-B497-4B95-B38D-B1050728C25E}" type="slidenum">
              <a:rPr lang="en-CA" smtClean="0"/>
              <a:t>65</a:t>
            </a:fld>
            <a:endParaRPr lang="en-CA" dirty="0"/>
          </a:p>
        </p:txBody>
      </p:sp>
    </p:spTree>
    <p:extLst>
      <p:ext uri="{BB962C8B-B14F-4D97-AF65-F5344CB8AC3E}">
        <p14:creationId xmlns:p14="http://schemas.microsoft.com/office/powerpoint/2010/main" val="658883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CA" dirty="0"/>
              <a:t>What businesses should be highly leveraged? not highly leveraged?</a:t>
            </a:r>
          </a:p>
          <a:p>
            <a:r>
              <a:rPr lang="en-CA" dirty="0"/>
              <a:t>How does business structure come into play in capitalization?</a:t>
            </a:r>
          </a:p>
          <a:p>
            <a:r>
              <a:rPr lang="en-CA" dirty="0"/>
              <a:t>What business structures/types and sector gets lots of bank loans ? Why?</a:t>
            </a:r>
          </a:p>
          <a:p>
            <a:r>
              <a:rPr lang="en-CA" dirty="0"/>
              <a:t>What business structures/types and sector gets lots of equity? Why?</a:t>
            </a:r>
          </a:p>
          <a:p>
            <a:r>
              <a:rPr lang="en-CA" dirty="0"/>
              <a:t>Can you define a decision rule for a business re: leverage usage?</a:t>
            </a:r>
          </a:p>
          <a:p>
            <a:r>
              <a:rPr lang="en-US" dirty="0"/>
              <a:t>What are the pros and cons of debt and equity financing re: leverage? </a:t>
            </a:r>
          </a:p>
          <a:p>
            <a:r>
              <a:rPr lang="en-US" dirty="0"/>
              <a:t>How is equity and financial risk linked? </a:t>
            </a:r>
          </a:p>
          <a:p>
            <a:endParaRPr lang="en-US" dirty="0"/>
          </a:p>
          <a:p>
            <a:endParaRPr lang="en-US" dirty="0"/>
          </a:p>
          <a:p>
            <a:endParaRPr lang="en-CA" dirty="0"/>
          </a:p>
          <a:p>
            <a:endParaRPr lang="en-CA" dirty="0"/>
          </a:p>
          <a:p>
            <a:pPr lvl="1"/>
            <a:endParaRPr lang="en-US" dirty="0"/>
          </a:p>
          <a:p>
            <a:pPr lvl="2"/>
            <a:endParaRPr lang="en-CA" dirty="0"/>
          </a:p>
          <a:p>
            <a:endParaRPr lang="en-CA" dirty="0"/>
          </a:p>
          <a:p>
            <a:pPr lvl="1"/>
            <a:endParaRPr lang="en-US" altLang="en-US" dirty="0"/>
          </a:p>
          <a:p>
            <a:endParaRPr lang="en-CA" dirty="0"/>
          </a:p>
          <a:p>
            <a:endParaRPr lang="en-CA" dirty="0"/>
          </a:p>
        </p:txBody>
      </p:sp>
      <p:sp>
        <p:nvSpPr>
          <p:cNvPr id="3" name="Title 2"/>
          <p:cNvSpPr>
            <a:spLocks noGrp="1"/>
          </p:cNvSpPr>
          <p:nvPr>
            <p:ph type="title"/>
          </p:nvPr>
        </p:nvSpPr>
        <p:spPr/>
        <p:txBody>
          <a:bodyPr/>
          <a:lstStyle/>
          <a:p>
            <a:r>
              <a:rPr lang="en-CA" dirty="0"/>
              <a:t>Questions</a:t>
            </a:r>
          </a:p>
        </p:txBody>
      </p:sp>
      <p:sp>
        <p:nvSpPr>
          <p:cNvPr id="4" name="Slide Number Placeholder 3">
            <a:extLst>
              <a:ext uri="{FF2B5EF4-FFF2-40B4-BE49-F238E27FC236}">
                <a16:creationId xmlns:a16="http://schemas.microsoft.com/office/drawing/2014/main" id="{B0BED73E-78F0-44F9-9984-4145F40552C8}"/>
              </a:ext>
            </a:extLst>
          </p:cNvPr>
          <p:cNvSpPr>
            <a:spLocks noGrp="1"/>
          </p:cNvSpPr>
          <p:nvPr>
            <p:ph type="sldNum" sz="quarter" idx="10"/>
          </p:nvPr>
        </p:nvSpPr>
        <p:spPr/>
        <p:txBody>
          <a:bodyPr/>
          <a:lstStyle/>
          <a:p>
            <a:fld id="{12FE6A2B-B497-4B95-B38D-B1050728C25E}" type="slidenum">
              <a:rPr lang="en-CA" smtClean="0"/>
              <a:t>66</a:t>
            </a:fld>
            <a:endParaRPr lang="en-CA" dirty="0"/>
          </a:p>
        </p:txBody>
      </p:sp>
    </p:spTree>
    <p:extLst>
      <p:ext uri="{BB962C8B-B14F-4D97-AF65-F5344CB8AC3E}">
        <p14:creationId xmlns:p14="http://schemas.microsoft.com/office/powerpoint/2010/main" val="2955481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dirty="0"/>
              <a:t>What are the pros and cons of debt and equity financing?</a:t>
            </a:r>
          </a:p>
          <a:p>
            <a:r>
              <a:rPr lang="en-US" dirty="0"/>
              <a:t>What are the sources of capital for a small to medium business? </a:t>
            </a:r>
          </a:p>
          <a:p>
            <a:r>
              <a:rPr lang="en-CA" dirty="0"/>
              <a:t>Is net income considered a source of financing?</a:t>
            </a:r>
          </a:p>
          <a:p>
            <a:r>
              <a:rPr lang="en-US" dirty="0"/>
              <a:t>How is debt and risk linked? </a:t>
            </a:r>
          </a:p>
          <a:p>
            <a:r>
              <a:rPr lang="en-US" dirty="0"/>
              <a:t>What are the ways to evaluate risk ?</a:t>
            </a:r>
            <a:endParaRPr lang="en-US" altLang="en-US" dirty="0"/>
          </a:p>
          <a:p>
            <a:endParaRPr lang="en-CA" dirty="0"/>
          </a:p>
          <a:p>
            <a:endParaRPr lang="en-CA" dirty="0"/>
          </a:p>
        </p:txBody>
      </p:sp>
      <p:sp>
        <p:nvSpPr>
          <p:cNvPr id="3" name="Title 2"/>
          <p:cNvSpPr>
            <a:spLocks noGrp="1"/>
          </p:cNvSpPr>
          <p:nvPr>
            <p:ph type="title"/>
          </p:nvPr>
        </p:nvSpPr>
        <p:spPr/>
        <p:txBody>
          <a:bodyPr/>
          <a:lstStyle/>
          <a:p>
            <a:r>
              <a:rPr lang="en-CA" dirty="0"/>
              <a:t>Questions</a:t>
            </a:r>
          </a:p>
        </p:txBody>
      </p:sp>
      <p:sp>
        <p:nvSpPr>
          <p:cNvPr id="4" name="Slide Number Placeholder 3">
            <a:extLst>
              <a:ext uri="{FF2B5EF4-FFF2-40B4-BE49-F238E27FC236}">
                <a16:creationId xmlns:a16="http://schemas.microsoft.com/office/drawing/2014/main" id="{8B3A6DB3-80A3-44D4-9538-BC7C452CE7F6}"/>
              </a:ext>
            </a:extLst>
          </p:cNvPr>
          <p:cNvSpPr>
            <a:spLocks noGrp="1"/>
          </p:cNvSpPr>
          <p:nvPr>
            <p:ph type="sldNum" sz="quarter" idx="10"/>
          </p:nvPr>
        </p:nvSpPr>
        <p:spPr/>
        <p:txBody>
          <a:bodyPr/>
          <a:lstStyle/>
          <a:p>
            <a:fld id="{12FE6A2B-B497-4B95-B38D-B1050728C25E}" type="slidenum">
              <a:rPr lang="en-CA" smtClean="0"/>
              <a:t>67</a:t>
            </a:fld>
            <a:endParaRPr lang="en-CA" dirty="0"/>
          </a:p>
        </p:txBody>
      </p:sp>
    </p:spTree>
    <p:extLst>
      <p:ext uri="{BB962C8B-B14F-4D97-AF65-F5344CB8AC3E}">
        <p14:creationId xmlns:p14="http://schemas.microsoft.com/office/powerpoint/2010/main" val="6594132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End of Slides</a:t>
            </a:r>
          </a:p>
        </p:txBody>
      </p:sp>
      <p:sp>
        <p:nvSpPr>
          <p:cNvPr id="3" name="Content Placeholder 2"/>
          <p:cNvSpPr>
            <a:spLocks noGrp="1"/>
          </p:cNvSpPr>
          <p:nvPr>
            <p:ph sz="quarter" idx="1"/>
          </p:nvPr>
        </p:nvSpPr>
        <p:spPr/>
        <p:txBody>
          <a:bodyPr/>
          <a:lstStyle/>
          <a:p>
            <a:endParaRPr lang="en-CA" dirty="0"/>
          </a:p>
          <a:p>
            <a:pPr lvl="1"/>
            <a:endParaRPr lang="en-US" b="1" dirty="0"/>
          </a:p>
          <a:p>
            <a:pPr lvl="1"/>
            <a:endParaRPr lang="en-US" b="1" dirty="0"/>
          </a:p>
          <a:p>
            <a:pPr lvl="1"/>
            <a:endParaRPr lang="en-US" b="1" dirty="0"/>
          </a:p>
          <a:p>
            <a:endParaRPr lang="en-CA" dirty="0"/>
          </a:p>
        </p:txBody>
      </p:sp>
      <p:sp>
        <p:nvSpPr>
          <p:cNvPr id="4" name="Slide Number Placeholder 3">
            <a:extLst>
              <a:ext uri="{FF2B5EF4-FFF2-40B4-BE49-F238E27FC236}">
                <a16:creationId xmlns:a16="http://schemas.microsoft.com/office/drawing/2014/main" id="{7814C8C2-0E00-42F5-B7CF-7F979FEDCEE6}"/>
              </a:ext>
            </a:extLst>
          </p:cNvPr>
          <p:cNvSpPr>
            <a:spLocks noGrp="1"/>
          </p:cNvSpPr>
          <p:nvPr>
            <p:ph type="sldNum" sz="quarter" idx="10"/>
          </p:nvPr>
        </p:nvSpPr>
        <p:spPr/>
        <p:txBody>
          <a:bodyPr/>
          <a:lstStyle/>
          <a:p>
            <a:fld id="{12FE6A2B-B497-4B95-B38D-B1050728C25E}" type="slidenum">
              <a:rPr lang="en-CA" smtClean="0"/>
              <a:t>68</a:t>
            </a:fld>
            <a:endParaRPr lang="en-CA" dirty="0"/>
          </a:p>
        </p:txBody>
      </p:sp>
    </p:spTree>
    <p:extLst>
      <p:ext uri="{BB962C8B-B14F-4D97-AF65-F5344CB8AC3E}">
        <p14:creationId xmlns:p14="http://schemas.microsoft.com/office/powerpoint/2010/main" val="663944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2B43DE-3526-43DF-A886-798E5983DFF7}"/>
              </a:ext>
            </a:extLst>
          </p:cNvPr>
          <p:cNvSpPr>
            <a:spLocks noGrp="1"/>
          </p:cNvSpPr>
          <p:nvPr>
            <p:ph type="title"/>
          </p:nvPr>
        </p:nvSpPr>
        <p:spPr/>
        <p:txBody>
          <a:bodyPr/>
          <a:lstStyle/>
          <a:p>
            <a:r>
              <a:rPr lang="en-CA" dirty="0"/>
              <a:t>examples</a:t>
            </a:r>
          </a:p>
        </p:txBody>
      </p:sp>
      <p:sp>
        <p:nvSpPr>
          <p:cNvPr id="6" name="Content Placeholder 5">
            <a:extLst>
              <a:ext uri="{FF2B5EF4-FFF2-40B4-BE49-F238E27FC236}">
                <a16:creationId xmlns:a16="http://schemas.microsoft.com/office/drawing/2014/main" id="{74D3B24B-397E-461F-AAFA-5DADE4B653B8}"/>
              </a:ext>
            </a:extLst>
          </p:cNvPr>
          <p:cNvSpPr>
            <a:spLocks noGrp="1"/>
          </p:cNvSpPr>
          <p:nvPr>
            <p:ph sz="quarter" idx="13"/>
          </p:nvPr>
        </p:nvSpPr>
        <p:spPr/>
        <p:txBody>
          <a:bodyPr/>
          <a:lstStyle/>
          <a:p>
            <a:endParaRPr lang="en-CA" dirty="0"/>
          </a:p>
        </p:txBody>
      </p:sp>
      <p:sp>
        <p:nvSpPr>
          <p:cNvPr id="7" name="Slide Number Placeholder 6">
            <a:extLst>
              <a:ext uri="{FF2B5EF4-FFF2-40B4-BE49-F238E27FC236}">
                <a16:creationId xmlns:a16="http://schemas.microsoft.com/office/drawing/2014/main" id="{6252703E-AE80-46B7-96F1-3C1CD0593BD2}"/>
              </a:ext>
            </a:extLst>
          </p:cNvPr>
          <p:cNvSpPr>
            <a:spLocks noGrp="1"/>
          </p:cNvSpPr>
          <p:nvPr>
            <p:ph type="sldNum" sz="quarter" idx="14"/>
          </p:nvPr>
        </p:nvSpPr>
        <p:spPr/>
        <p:txBody>
          <a:bodyPr/>
          <a:lstStyle/>
          <a:p>
            <a:fld id="{12FE6A2B-B497-4B95-B38D-B1050728C25E}" type="slidenum">
              <a:rPr lang="en-CA" smtClean="0"/>
              <a:t>69</a:t>
            </a:fld>
            <a:endParaRPr lang="en-CA" dirty="0"/>
          </a:p>
        </p:txBody>
      </p:sp>
    </p:spTree>
    <p:extLst>
      <p:ext uri="{BB962C8B-B14F-4D97-AF65-F5344CB8AC3E}">
        <p14:creationId xmlns:p14="http://schemas.microsoft.com/office/powerpoint/2010/main" val="4292895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152400"/>
            <a:ext cx="8229600" cy="990600"/>
          </a:xfrm>
        </p:spPr>
        <p:txBody>
          <a:bodyPr/>
          <a:lstStyle/>
          <a:p>
            <a:r>
              <a:rPr lang="en-CA" dirty="0"/>
              <a:t>Debt Financing  - </a:t>
            </a:r>
            <a:r>
              <a:rPr lang="en-CA" b="1" dirty="0"/>
              <a:t>Short Term Loan</a:t>
            </a:r>
          </a:p>
        </p:txBody>
      </p:sp>
      <p:sp>
        <p:nvSpPr>
          <p:cNvPr id="26627" name="Rectangle 3"/>
          <p:cNvSpPr>
            <a:spLocks noGrp="1" noChangeArrowheads="1"/>
          </p:cNvSpPr>
          <p:nvPr>
            <p:ph sz="quarter" idx="1"/>
          </p:nvPr>
        </p:nvSpPr>
        <p:spPr>
          <a:xfrm>
            <a:off x="457200" y="1219200"/>
            <a:ext cx="8305800" cy="5105400"/>
          </a:xfrm>
        </p:spPr>
        <p:txBody>
          <a:bodyPr>
            <a:noAutofit/>
          </a:bodyPr>
          <a:lstStyle/>
          <a:p>
            <a:pPr marL="0" indent="0">
              <a:buNone/>
            </a:pPr>
            <a:r>
              <a:rPr lang="en-CA" sz="2100" b="1" dirty="0"/>
              <a:t>Use:</a:t>
            </a:r>
          </a:p>
          <a:p>
            <a:r>
              <a:rPr lang="en-CA" sz="2100" dirty="0"/>
              <a:t>Finance day-to-day operations not to purchase CAPITAL ASSETS</a:t>
            </a:r>
          </a:p>
          <a:p>
            <a:pPr marL="0" indent="0">
              <a:buNone/>
            </a:pPr>
            <a:r>
              <a:rPr lang="en-CA" sz="2100" b="1" dirty="0">
                <a:solidFill>
                  <a:srgbClr val="000000"/>
                </a:solidFill>
              </a:rPr>
              <a:t>Examples: </a:t>
            </a:r>
          </a:p>
          <a:p>
            <a:r>
              <a:rPr lang="en-CA" sz="2100" dirty="0">
                <a:solidFill>
                  <a:srgbClr val="000000"/>
                </a:solidFill>
              </a:rPr>
              <a:t>Operating Loans, Revolving Lines of Credit, Visa &amp; Master Card, Production Loan, Overdraft</a:t>
            </a:r>
          </a:p>
          <a:p>
            <a:pPr marL="0" indent="0">
              <a:buNone/>
            </a:pPr>
            <a:r>
              <a:rPr lang="en-US" sz="2100" b="1" dirty="0"/>
              <a:t>Characteristics:</a:t>
            </a:r>
          </a:p>
          <a:p>
            <a:pPr>
              <a:buFont typeface="Wingdings" panose="05000000000000000000" pitchFamily="2" charset="2"/>
              <a:buChar char="Ø"/>
            </a:pPr>
            <a:r>
              <a:rPr lang="en-CA" sz="2100" dirty="0"/>
              <a:t>Shows up as a current liability in balance sheet</a:t>
            </a:r>
          </a:p>
          <a:p>
            <a:pPr>
              <a:buFont typeface="Wingdings" panose="05000000000000000000" pitchFamily="2" charset="2"/>
              <a:buChar char="Ø"/>
            </a:pPr>
            <a:r>
              <a:rPr lang="en-CA" sz="2100" u="sng" dirty="0"/>
              <a:t>Collateral not required so generally higher interest rate</a:t>
            </a:r>
          </a:p>
          <a:p>
            <a:r>
              <a:rPr lang="en-US" sz="2100" dirty="0"/>
              <a:t>Repaying a </a:t>
            </a:r>
            <a:r>
              <a:rPr lang="en-US" sz="2100" u="sng" dirty="0"/>
              <a:t>short term debt </a:t>
            </a:r>
            <a:r>
              <a:rPr lang="en-US" sz="2100" dirty="0"/>
              <a:t>consists of </a:t>
            </a:r>
          </a:p>
          <a:p>
            <a:pPr marL="868680" lvl="1" indent="-457200">
              <a:buFont typeface="+mj-lt"/>
              <a:buAutoNum type="arabicPeriod"/>
            </a:pPr>
            <a:r>
              <a:rPr lang="en-US" sz="2100" dirty="0"/>
              <a:t>Paying debt off to a </a:t>
            </a:r>
            <a:r>
              <a:rPr lang="en-CA" sz="2100" dirty="0"/>
              <a:t>zero balance in a time frame defined by the bank</a:t>
            </a:r>
            <a:endParaRPr lang="en-US" sz="2100" dirty="0"/>
          </a:p>
          <a:p>
            <a:pPr marL="868680" lvl="1" indent="-457200">
              <a:buFont typeface="+mj-lt"/>
              <a:buAutoNum type="arabicPeriod"/>
            </a:pPr>
            <a:r>
              <a:rPr lang="en-US" sz="2100" dirty="0"/>
              <a:t>Interest charge (an expense as it accumulates over time) usually paid monthly</a:t>
            </a:r>
            <a:endParaRPr lang="en-CA" sz="2100" dirty="0"/>
          </a:p>
          <a:p>
            <a:endParaRPr lang="en-CA" sz="2100" dirty="0">
              <a:solidFill>
                <a:srgbClr val="000000"/>
              </a:solidFill>
            </a:endParaRPr>
          </a:p>
          <a:p>
            <a:pPr lvl="1"/>
            <a:endParaRPr lang="en-CA" sz="2100" dirty="0"/>
          </a:p>
        </p:txBody>
      </p:sp>
      <p:sp>
        <p:nvSpPr>
          <p:cNvPr id="6" name="Slide Number Placeholder 5">
            <a:extLst>
              <a:ext uri="{FF2B5EF4-FFF2-40B4-BE49-F238E27FC236}">
                <a16:creationId xmlns:a16="http://schemas.microsoft.com/office/drawing/2014/main" id="{4064630F-2A56-48A6-8946-BF1644A9C296}"/>
              </a:ext>
            </a:extLst>
          </p:cNvPr>
          <p:cNvSpPr>
            <a:spLocks noGrp="1"/>
          </p:cNvSpPr>
          <p:nvPr>
            <p:ph type="sldNum" sz="quarter" idx="10"/>
          </p:nvPr>
        </p:nvSpPr>
        <p:spPr/>
        <p:txBody>
          <a:bodyPr/>
          <a:lstStyle/>
          <a:p>
            <a:fld id="{12FE6A2B-B497-4B95-B38D-B1050728C25E}" type="slidenum">
              <a:rPr lang="en-CA" smtClean="0"/>
              <a:t>7</a:t>
            </a:fld>
            <a:endParaRPr lang="en-CA" dirty="0"/>
          </a:p>
        </p:txBody>
      </p:sp>
    </p:spTree>
    <p:extLst>
      <p:ext uri="{BB962C8B-B14F-4D97-AF65-F5344CB8AC3E}">
        <p14:creationId xmlns:p14="http://schemas.microsoft.com/office/powerpoint/2010/main" val="806086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fontScale="90000"/>
          </a:bodyPr>
          <a:lstStyle/>
          <a:p>
            <a:r>
              <a:rPr lang="en-CA" sz="3600" dirty="0"/>
              <a:t>Financial Risk Assessment: Example 2</a:t>
            </a:r>
            <a:endParaRPr lang="en-CA" sz="2400" dirty="0">
              <a:solidFill>
                <a:srgbClr val="000000"/>
              </a:solidFill>
            </a:endParaRPr>
          </a:p>
        </p:txBody>
      </p:sp>
      <p:sp>
        <p:nvSpPr>
          <p:cNvPr id="46083" name="Rectangle 3"/>
          <p:cNvSpPr>
            <a:spLocks noGrp="1" noChangeArrowheads="1"/>
          </p:cNvSpPr>
          <p:nvPr>
            <p:ph sz="quarter" idx="1"/>
          </p:nvPr>
        </p:nvSpPr>
        <p:spPr/>
        <p:txBody>
          <a:bodyPr>
            <a:noAutofit/>
          </a:bodyPr>
          <a:lstStyle/>
          <a:p>
            <a:pPr>
              <a:spcBef>
                <a:spcPts val="0"/>
              </a:spcBef>
              <a:buNone/>
            </a:pPr>
            <a:r>
              <a:rPr lang="en-CA" b="1" dirty="0">
                <a:solidFill>
                  <a:srgbClr val="000000"/>
                </a:solidFill>
              </a:rPr>
              <a:t>Scenario A</a:t>
            </a:r>
          </a:p>
          <a:p>
            <a:pPr>
              <a:spcBef>
                <a:spcPts val="0"/>
              </a:spcBef>
              <a:buNone/>
            </a:pPr>
            <a:r>
              <a:rPr lang="en-CA" b="1" dirty="0">
                <a:solidFill>
                  <a:srgbClr val="000000"/>
                </a:solidFill>
              </a:rPr>
              <a:t>Earnings before interest = 96000 for all firms</a:t>
            </a:r>
          </a:p>
          <a:p>
            <a:pPr marL="457200" indent="-457200">
              <a:buFont typeface="+mj-lt"/>
              <a:buAutoNum type="arabicPeriod"/>
            </a:pPr>
            <a:r>
              <a:rPr lang="en-CA" dirty="0"/>
              <a:t>Calculate the return on assets, return on equity, Debt/Equity and Interest Rate for all four businesses. Explain the answers.</a:t>
            </a:r>
          </a:p>
          <a:p>
            <a:pPr marL="457200" indent="-457200">
              <a:buFont typeface="+mj-lt"/>
              <a:buAutoNum type="arabicPeriod"/>
            </a:pPr>
            <a:r>
              <a:rPr lang="en-CA" dirty="0"/>
              <a:t>Comment on the use and effect of leverage in this cases. What is being leveraged? </a:t>
            </a:r>
            <a:endParaRPr lang="en-CA" dirty="0">
              <a:solidFill>
                <a:srgbClr val="000000"/>
              </a:solidFill>
            </a:endParaRPr>
          </a:p>
        </p:txBody>
      </p:sp>
      <p:pic>
        <p:nvPicPr>
          <p:cNvPr id="2" name="Picture 1">
            <a:extLst>
              <a:ext uri="{FF2B5EF4-FFF2-40B4-BE49-F238E27FC236}">
                <a16:creationId xmlns:a16="http://schemas.microsoft.com/office/drawing/2014/main" id="{1A85426C-7520-4F33-92C9-2CA4E44DE5C0}"/>
              </a:ext>
            </a:extLst>
          </p:cNvPr>
          <p:cNvPicPr>
            <a:picLocks noChangeAspect="1"/>
          </p:cNvPicPr>
          <p:nvPr/>
        </p:nvPicPr>
        <p:blipFill>
          <a:blip r:embed="rId2"/>
          <a:stretch>
            <a:fillRect/>
          </a:stretch>
        </p:blipFill>
        <p:spPr>
          <a:xfrm>
            <a:off x="308993" y="3438546"/>
            <a:ext cx="8758807" cy="2325857"/>
          </a:xfrm>
          <a:prstGeom prst="rect">
            <a:avLst/>
          </a:prstGeom>
        </p:spPr>
      </p:pic>
      <p:sp>
        <p:nvSpPr>
          <p:cNvPr id="3" name="Slide Number Placeholder 2">
            <a:extLst>
              <a:ext uri="{FF2B5EF4-FFF2-40B4-BE49-F238E27FC236}">
                <a16:creationId xmlns:a16="http://schemas.microsoft.com/office/drawing/2014/main" id="{A58D1A1B-2EA8-48E5-B6C3-ACF2F0DFBABA}"/>
              </a:ext>
            </a:extLst>
          </p:cNvPr>
          <p:cNvSpPr>
            <a:spLocks noGrp="1"/>
          </p:cNvSpPr>
          <p:nvPr>
            <p:ph type="sldNum" sz="quarter" idx="10"/>
          </p:nvPr>
        </p:nvSpPr>
        <p:spPr/>
        <p:txBody>
          <a:bodyPr/>
          <a:lstStyle/>
          <a:p>
            <a:fld id="{12FE6A2B-B497-4B95-B38D-B1050728C25E}" type="slidenum">
              <a:rPr lang="en-CA" smtClean="0"/>
              <a:t>70</a:t>
            </a:fld>
            <a:endParaRPr lang="en-CA" dirty="0"/>
          </a:p>
        </p:txBody>
      </p:sp>
    </p:spTree>
    <p:extLst>
      <p:ext uri="{BB962C8B-B14F-4D97-AF65-F5344CB8AC3E}">
        <p14:creationId xmlns:p14="http://schemas.microsoft.com/office/powerpoint/2010/main" val="666836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fontScale="90000"/>
          </a:bodyPr>
          <a:lstStyle/>
          <a:p>
            <a:r>
              <a:rPr lang="en-CA" sz="3600" dirty="0"/>
              <a:t>Financial Risk Assessment: Example 2</a:t>
            </a:r>
            <a:endParaRPr lang="en-CA" sz="2400" dirty="0">
              <a:solidFill>
                <a:srgbClr val="000000"/>
              </a:solidFill>
            </a:endParaRPr>
          </a:p>
        </p:txBody>
      </p:sp>
      <p:sp>
        <p:nvSpPr>
          <p:cNvPr id="46083" name="Rectangle 3"/>
          <p:cNvSpPr>
            <a:spLocks noGrp="1" noChangeArrowheads="1"/>
          </p:cNvSpPr>
          <p:nvPr>
            <p:ph sz="quarter" idx="1"/>
          </p:nvPr>
        </p:nvSpPr>
        <p:spPr/>
        <p:txBody>
          <a:bodyPr>
            <a:noAutofit/>
          </a:bodyPr>
          <a:lstStyle/>
          <a:p>
            <a:pPr>
              <a:spcBef>
                <a:spcPts val="0"/>
              </a:spcBef>
              <a:buNone/>
            </a:pPr>
            <a:r>
              <a:rPr lang="en-CA" b="1" dirty="0">
                <a:solidFill>
                  <a:srgbClr val="000000"/>
                </a:solidFill>
              </a:rPr>
              <a:t>Scenario B</a:t>
            </a:r>
          </a:p>
          <a:p>
            <a:pPr>
              <a:spcBef>
                <a:spcPts val="0"/>
              </a:spcBef>
              <a:buNone/>
            </a:pPr>
            <a:r>
              <a:rPr lang="en-CA" b="1" dirty="0">
                <a:solidFill>
                  <a:srgbClr val="000000"/>
                </a:solidFill>
              </a:rPr>
              <a:t>Earnings before interest = 48000 for all firms – same Debt and Equity levels </a:t>
            </a:r>
          </a:p>
          <a:p>
            <a:pPr marL="457200" indent="-457200">
              <a:buFont typeface="+mj-lt"/>
              <a:buAutoNum type="arabicPeriod"/>
            </a:pPr>
            <a:r>
              <a:rPr lang="en-CA" dirty="0"/>
              <a:t>Calculate the return on assets, return on equity, Debt/Equity and Interest Rate for all four businesses. Explain the answers.</a:t>
            </a:r>
          </a:p>
          <a:p>
            <a:pPr marL="457200" indent="-457200">
              <a:buFont typeface="+mj-lt"/>
              <a:buAutoNum type="arabicPeriod"/>
            </a:pPr>
            <a:r>
              <a:rPr lang="en-CA" dirty="0"/>
              <a:t>Comment on the use and effect of leverage in this cases. What is being leveraged? </a:t>
            </a:r>
            <a:endParaRPr lang="en-CA" dirty="0">
              <a:solidFill>
                <a:srgbClr val="000000"/>
              </a:solidFill>
            </a:endParaRPr>
          </a:p>
          <a:p>
            <a:pPr>
              <a:spcBef>
                <a:spcPts val="0"/>
              </a:spcBef>
              <a:buNone/>
            </a:pPr>
            <a:endParaRPr lang="en-CA" dirty="0">
              <a:solidFill>
                <a:srgbClr val="000000"/>
              </a:solidFill>
            </a:endParaRPr>
          </a:p>
        </p:txBody>
      </p:sp>
      <p:pic>
        <p:nvPicPr>
          <p:cNvPr id="5" name="Picture 4">
            <a:extLst>
              <a:ext uri="{FF2B5EF4-FFF2-40B4-BE49-F238E27FC236}">
                <a16:creationId xmlns:a16="http://schemas.microsoft.com/office/drawing/2014/main" id="{F236A5E6-70BD-43D8-8A39-64CEEF002F89}"/>
              </a:ext>
            </a:extLst>
          </p:cNvPr>
          <p:cNvPicPr>
            <a:picLocks noChangeAspect="1"/>
          </p:cNvPicPr>
          <p:nvPr/>
        </p:nvPicPr>
        <p:blipFill>
          <a:blip r:embed="rId2"/>
          <a:stretch>
            <a:fillRect/>
          </a:stretch>
        </p:blipFill>
        <p:spPr>
          <a:xfrm>
            <a:off x="342900" y="4011744"/>
            <a:ext cx="8458200" cy="1752659"/>
          </a:xfrm>
          <a:prstGeom prst="rect">
            <a:avLst/>
          </a:prstGeom>
        </p:spPr>
      </p:pic>
      <p:sp>
        <p:nvSpPr>
          <p:cNvPr id="3" name="Slide Number Placeholder 2">
            <a:extLst>
              <a:ext uri="{FF2B5EF4-FFF2-40B4-BE49-F238E27FC236}">
                <a16:creationId xmlns:a16="http://schemas.microsoft.com/office/drawing/2014/main" id="{34EF6DB8-C49D-4882-B566-C1265943D709}"/>
              </a:ext>
            </a:extLst>
          </p:cNvPr>
          <p:cNvSpPr>
            <a:spLocks noGrp="1"/>
          </p:cNvSpPr>
          <p:nvPr>
            <p:ph type="sldNum" sz="quarter" idx="10"/>
          </p:nvPr>
        </p:nvSpPr>
        <p:spPr/>
        <p:txBody>
          <a:bodyPr/>
          <a:lstStyle/>
          <a:p>
            <a:fld id="{12FE6A2B-B497-4B95-B38D-B1050728C25E}" type="slidenum">
              <a:rPr lang="en-CA" smtClean="0"/>
              <a:t>71</a:t>
            </a:fld>
            <a:endParaRPr lang="en-CA" dirty="0"/>
          </a:p>
        </p:txBody>
      </p:sp>
    </p:spTree>
    <p:extLst>
      <p:ext uri="{BB962C8B-B14F-4D97-AF65-F5344CB8AC3E}">
        <p14:creationId xmlns:p14="http://schemas.microsoft.com/office/powerpoint/2010/main" val="534371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D6FF9-759A-4105-85D6-918D917C352A}"/>
              </a:ext>
            </a:extLst>
          </p:cNvPr>
          <p:cNvSpPr>
            <a:spLocks noGrp="1"/>
          </p:cNvSpPr>
          <p:nvPr>
            <p:ph type="title"/>
          </p:nvPr>
        </p:nvSpPr>
        <p:spPr/>
        <p:txBody>
          <a:bodyPr/>
          <a:lstStyle/>
          <a:p>
            <a:r>
              <a:rPr lang="en-CA" dirty="0"/>
              <a:t>Business Risk Assessment</a:t>
            </a:r>
          </a:p>
        </p:txBody>
      </p:sp>
      <p:sp>
        <p:nvSpPr>
          <p:cNvPr id="2" name="Content Placeholder 1">
            <a:extLst>
              <a:ext uri="{FF2B5EF4-FFF2-40B4-BE49-F238E27FC236}">
                <a16:creationId xmlns:a16="http://schemas.microsoft.com/office/drawing/2014/main" id="{6FF54746-9A47-490F-A461-C943EA26ACFD}"/>
              </a:ext>
            </a:extLst>
          </p:cNvPr>
          <p:cNvSpPr>
            <a:spLocks noGrp="1"/>
          </p:cNvSpPr>
          <p:nvPr>
            <p:ph sz="quarter" idx="1"/>
          </p:nvPr>
        </p:nvSpPr>
        <p:spPr/>
        <p:txBody>
          <a:bodyPr/>
          <a:lstStyle/>
          <a:p>
            <a:pPr marL="0" indent="0">
              <a:buNone/>
            </a:pPr>
            <a:r>
              <a:rPr lang="en-CA" b="1" dirty="0"/>
              <a:t>Example: Degree of Operating Leverage</a:t>
            </a:r>
          </a:p>
          <a:p>
            <a:pPr marL="411480" lvl="2" indent="0">
              <a:buNone/>
            </a:pPr>
            <a:endParaRPr lang="en-CA" dirty="0"/>
          </a:p>
          <a:p>
            <a:endParaRPr lang="en-CA" dirty="0"/>
          </a:p>
          <a:p>
            <a:endParaRPr lang="en-CA" dirty="0"/>
          </a:p>
          <a:p>
            <a:endParaRPr lang="en-CA" dirty="0"/>
          </a:p>
          <a:p>
            <a:endParaRPr lang="en-CA" dirty="0"/>
          </a:p>
        </p:txBody>
      </p:sp>
      <p:pic>
        <p:nvPicPr>
          <p:cNvPr id="6" name="Picture 5">
            <a:extLst>
              <a:ext uri="{FF2B5EF4-FFF2-40B4-BE49-F238E27FC236}">
                <a16:creationId xmlns:a16="http://schemas.microsoft.com/office/drawing/2014/main" id="{BD12482C-2346-448F-8DF2-62F1F15F301B}"/>
              </a:ext>
            </a:extLst>
          </p:cNvPr>
          <p:cNvPicPr>
            <a:picLocks noChangeAspect="1"/>
          </p:cNvPicPr>
          <p:nvPr/>
        </p:nvPicPr>
        <p:blipFill>
          <a:blip r:embed="rId2"/>
          <a:stretch>
            <a:fillRect/>
          </a:stretch>
        </p:blipFill>
        <p:spPr>
          <a:xfrm>
            <a:off x="609599" y="1773058"/>
            <a:ext cx="6668659" cy="4246742"/>
          </a:xfrm>
          <a:prstGeom prst="rect">
            <a:avLst/>
          </a:prstGeom>
        </p:spPr>
      </p:pic>
      <p:sp>
        <p:nvSpPr>
          <p:cNvPr id="4" name="Slide Number Placeholder 3">
            <a:extLst>
              <a:ext uri="{FF2B5EF4-FFF2-40B4-BE49-F238E27FC236}">
                <a16:creationId xmlns:a16="http://schemas.microsoft.com/office/drawing/2014/main" id="{5704E6CE-5075-4450-A575-98EBBEF7427D}"/>
              </a:ext>
            </a:extLst>
          </p:cNvPr>
          <p:cNvSpPr>
            <a:spLocks noGrp="1"/>
          </p:cNvSpPr>
          <p:nvPr>
            <p:ph type="sldNum" sz="quarter" idx="10"/>
          </p:nvPr>
        </p:nvSpPr>
        <p:spPr/>
        <p:txBody>
          <a:bodyPr/>
          <a:lstStyle/>
          <a:p>
            <a:fld id="{12FE6A2B-B497-4B95-B38D-B1050728C25E}" type="slidenum">
              <a:rPr lang="en-CA" smtClean="0"/>
              <a:t>72</a:t>
            </a:fld>
            <a:endParaRPr lang="en-CA" dirty="0"/>
          </a:p>
        </p:txBody>
      </p:sp>
    </p:spTree>
    <p:extLst>
      <p:ext uri="{BB962C8B-B14F-4D97-AF65-F5344CB8AC3E}">
        <p14:creationId xmlns:p14="http://schemas.microsoft.com/office/powerpoint/2010/main" val="2870885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D6FF9-759A-4105-85D6-918D917C352A}"/>
              </a:ext>
            </a:extLst>
          </p:cNvPr>
          <p:cNvSpPr>
            <a:spLocks noGrp="1"/>
          </p:cNvSpPr>
          <p:nvPr>
            <p:ph type="title"/>
          </p:nvPr>
        </p:nvSpPr>
        <p:spPr/>
        <p:txBody>
          <a:bodyPr/>
          <a:lstStyle/>
          <a:p>
            <a:r>
              <a:rPr lang="en-CA" dirty="0"/>
              <a:t>Business Risk Assessment</a:t>
            </a:r>
          </a:p>
        </p:txBody>
      </p:sp>
      <p:sp>
        <p:nvSpPr>
          <p:cNvPr id="2" name="Content Placeholder 1">
            <a:extLst>
              <a:ext uri="{FF2B5EF4-FFF2-40B4-BE49-F238E27FC236}">
                <a16:creationId xmlns:a16="http://schemas.microsoft.com/office/drawing/2014/main" id="{6FF54746-9A47-490F-A461-C943EA26ACFD}"/>
              </a:ext>
            </a:extLst>
          </p:cNvPr>
          <p:cNvSpPr>
            <a:spLocks noGrp="1"/>
          </p:cNvSpPr>
          <p:nvPr>
            <p:ph sz="quarter" idx="1"/>
          </p:nvPr>
        </p:nvSpPr>
        <p:spPr/>
        <p:txBody>
          <a:bodyPr>
            <a:normAutofit lnSpcReduction="10000"/>
          </a:bodyPr>
          <a:lstStyle/>
          <a:p>
            <a:pPr marL="0" indent="0">
              <a:buNone/>
            </a:pPr>
            <a:r>
              <a:rPr lang="en-CA" b="1" dirty="0"/>
              <a:t>Example: Degree of Operating Leverage</a:t>
            </a:r>
          </a:p>
          <a:p>
            <a:pPr marL="0" indent="0">
              <a:buNone/>
            </a:pPr>
            <a:endParaRPr lang="en-CA" dirty="0"/>
          </a:p>
          <a:p>
            <a:pPr lvl="1"/>
            <a:r>
              <a:rPr lang="en-CA" b="1" dirty="0"/>
              <a:t>Interpreting the degree of operating leverage was 2.5 and profits were $240,000.</a:t>
            </a:r>
          </a:p>
          <a:p>
            <a:pPr lvl="1"/>
            <a:endParaRPr lang="en-CA" dirty="0"/>
          </a:p>
          <a:p>
            <a:pPr lvl="2"/>
            <a:r>
              <a:rPr lang="en-CA" dirty="0"/>
              <a:t>If expected sales were to increase to 6,000 units, a 20% increase, then profits would increase by 2.5 x 20%, or 50%, to $360,000.</a:t>
            </a:r>
          </a:p>
          <a:p>
            <a:pPr lvl="4"/>
            <a:r>
              <a:rPr lang="en-CA" dirty="0"/>
              <a:t>$240,000 x 1.5 = $360,000</a:t>
            </a:r>
          </a:p>
          <a:p>
            <a:pPr lvl="4"/>
            <a:endParaRPr lang="en-CA" dirty="0"/>
          </a:p>
          <a:p>
            <a:pPr lvl="2"/>
            <a:r>
              <a:rPr lang="en-CA" dirty="0"/>
              <a:t>If expected sales were to decrease to 4,500 units, a 10% decrease, then profits would decrease by 2.5 x 10%, or 25%, to $180,000</a:t>
            </a:r>
          </a:p>
          <a:p>
            <a:pPr lvl="3"/>
            <a:r>
              <a:rPr lang="en-CA" dirty="0"/>
              <a:t>$240,000 x 0.75 = $180,000</a:t>
            </a:r>
          </a:p>
          <a:p>
            <a:pPr lvl="1"/>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6ACFB9B1-11D1-443A-B932-D68A063F1E21}"/>
              </a:ext>
            </a:extLst>
          </p:cNvPr>
          <p:cNvSpPr>
            <a:spLocks noGrp="1"/>
          </p:cNvSpPr>
          <p:nvPr>
            <p:ph type="sldNum" sz="quarter" idx="10"/>
          </p:nvPr>
        </p:nvSpPr>
        <p:spPr/>
        <p:txBody>
          <a:bodyPr/>
          <a:lstStyle/>
          <a:p>
            <a:fld id="{12FE6A2B-B497-4B95-B38D-B1050728C25E}" type="slidenum">
              <a:rPr lang="en-CA" smtClean="0"/>
              <a:t>73</a:t>
            </a:fld>
            <a:endParaRPr lang="en-CA" dirty="0"/>
          </a:p>
        </p:txBody>
      </p:sp>
    </p:spTree>
    <p:extLst>
      <p:ext uri="{BB962C8B-B14F-4D97-AF65-F5344CB8AC3E}">
        <p14:creationId xmlns:p14="http://schemas.microsoft.com/office/powerpoint/2010/main" val="2427493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Breakeven and more than one product</a:t>
            </a:r>
          </a:p>
        </p:txBody>
      </p:sp>
      <p:sp>
        <p:nvSpPr>
          <p:cNvPr id="3" name="Content Placeholder 2"/>
          <p:cNvSpPr>
            <a:spLocks noGrp="1"/>
          </p:cNvSpPr>
          <p:nvPr>
            <p:ph sz="quarter" idx="1"/>
          </p:nvPr>
        </p:nvSpPr>
        <p:spPr/>
        <p:txBody>
          <a:bodyPr>
            <a:normAutofit fontScale="92500" lnSpcReduction="10000"/>
          </a:bodyPr>
          <a:lstStyle/>
          <a:p>
            <a:r>
              <a:rPr lang="en-US" dirty="0"/>
              <a:t>If you produce more than one product ..then how do you calculate BE values? </a:t>
            </a:r>
          </a:p>
          <a:p>
            <a:pPr lvl="1"/>
            <a:r>
              <a:rPr lang="en-US" dirty="0"/>
              <a:t>Use the same formula but use a weighted average of contribution margins</a:t>
            </a:r>
          </a:p>
          <a:p>
            <a:endParaRPr lang="en-US" dirty="0"/>
          </a:p>
          <a:p>
            <a:r>
              <a:rPr lang="en-US" dirty="0"/>
              <a:t>Define the following: </a:t>
            </a:r>
          </a:p>
          <a:p>
            <a:pPr lvl="1"/>
            <a:r>
              <a:rPr lang="en-US" b="1" dirty="0"/>
              <a:t>Sales mix : </a:t>
            </a:r>
            <a:r>
              <a:rPr lang="en-US" dirty="0"/>
              <a:t>proportion in which two or more products are sold</a:t>
            </a:r>
          </a:p>
          <a:p>
            <a:pPr lvl="2"/>
            <a:r>
              <a:rPr lang="en-US" dirty="0"/>
              <a:t>Ex: 80% product A and 20% product B</a:t>
            </a:r>
          </a:p>
          <a:p>
            <a:pPr lvl="1"/>
            <a:r>
              <a:rPr lang="en-US" dirty="0"/>
              <a:t>Contribution margin per product</a:t>
            </a:r>
          </a:p>
          <a:p>
            <a:pPr lvl="2"/>
            <a:r>
              <a:rPr lang="en-US" dirty="0"/>
              <a:t>Ex: product A $5 and product B $4</a:t>
            </a:r>
          </a:p>
          <a:p>
            <a:pPr lvl="1"/>
            <a:r>
              <a:rPr lang="en-US" b="1" dirty="0"/>
              <a:t>Weighted average contribution margin:</a:t>
            </a:r>
            <a:r>
              <a:rPr lang="en-US" dirty="0"/>
              <a:t> sales mix times contribution margin for each product</a:t>
            </a:r>
          </a:p>
          <a:p>
            <a:pPr lvl="2"/>
            <a:r>
              <a:rPr lang="en-US" dirty="0"/>
              <a:t>Ex: Product A - 80% X $5 for product A and Product B – 20% X $4 for a weighted average contribution margin for all products of $ 4 + $0.8 = $4.80</a:t>
            </a:r>
          </a:p>
          <a:p>
            <a:pPr lvl="1"/>
            <a:endParaRPr lang="en-US" dirty="0"/>
          </a:p>
          <a:p>
            <a:endParaRPr lang="en-US" b="1" dirty="0"/>
          </a:p>
        </p:txBody>
      </p:sp>
      <p:sp>
        <p:nvSpPr>
          <p:cNvPr id="5" name="Slide Number Placeholder 4">
            <a:extLst>
              <a:ext uri="{FF2B5EF4-FFF2-40B4-BE49-F238E27FC236}">
                <a16:creationId xmlns:a16="http://schemas.microsoft.com/office/drawing/2014/main" id="{08CE2551-4960-4A03-9BA7-15CCEAAC77FF}"/>
              </a:ext>
            </a:extLst>
          </p:cNvPr>
          <p:cNvSpPr>
            <a:spLocks noGrp="1"/>
          </p:cNvSpPr>
          <p:nvPr>
            <p:ph type="sldNum" sz="quarter" idx="10"/>
          </p:nvPr>
        </p:nvSpPr>
        <p:spPr/>
        <p:txBody>
          <a:bodyPr/>
          <a:lstStyle/>
          <a:p>
            <a:fld id="{12FE6A2B-B497-4B95-B38D-B1050728C25E}" type="slidenum">
              <a:rPr lang="en-CA" smtClean="0"/>
              <a:t>74</a:t>
            </a:fld>
            <a:endParaRPr lang="en-CA" dirty="0"/>
          </a:p>
        </p:txBody>
      </p:sp>
    </p:spTree>
    <p:extLst>
      <p:ext uri="{BB962C8B-B14F-4D97-AF65-F5344CB8AC3E}">
        <p14:creationId xmlns:p14="http://schemas.microsoft.com/office/powerpoint/2010/main" val="33631064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a:bodyPr>
          <a:lstStyle/>
          <a:p>
            <a:r>
              <a:rPr lang="en-US" dirty="0"/>
              <a:t>Breakeven and more than one product</a:t>
            </a:r>
          </a:p>
        </p:txBody>
      </p:sp>
      <p:graphicFrame>
        <p:nvGraphicFramePr>
          <p:cNvPr id="11" name="Content Placeholder 10"/>
          <p:cNvGraphicFramePr>
            <a:graphicFrameLocks noGrp="1"/>
          </p:cNvGraphicFramePr>
          <p:nvPr>
            <p:ph sz="quarter" idx="1"/>
            <p:extLst/>
          </p:nvPr>
        </p:nvGraphicFramePr>
        <p:xfrm>
          <a:off x="457200" y="1219200"/>
          <a:ext cx="8229600" cy="2895600"/>
        </p:xfrm>
        <a:graphic>
          <a:graphicData uri="http://schemas.openxmlformats.org/drawingml/2006/table">
            <a:tbl>
              <a:tblPr>
                <a:tableStyleId>{793D81CF-94F2-401A-BA57-92F5A7B2D0C5}</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0">
                <a:tc>
                  <a:txBody>
                    <a:bodyPr/>
                    <a:lstStyle/>
                    <a:p>
                      <a:r>
                        <a:rPr lang="en-US" sz="2000" b="1" dirty="0"/>
                        <a:t>Product</a:t>
                      </a:r>
                    </a:p>
                  </a:txBody>
                  <a:tcPr marL="98756" marR="98756" anchor="ctr"/>
                </a:tc>
                <a:tc>
                  <a:txBody>
                    <a:bodyPr/>
                    <a:lstStyle/>
                    <a:p>
                      <a:r>
                        <a:rPr lang="en-US" sz="2000" b="1" dirty="0"/>
                        <a:t>A</a:t>
                      </a:r>
                    </a:p>
                  </a:txBody>
                  <a:tcPr marL="98756" marR="98756" anchor="ctr"/>
                </a:tc>
                <a:tc>
                  <a:txBody>
                    <a:bodyPr/>
                    <a:lstStyle/>
                    <a:p>
                      <a:r>
                        <a:rPr lang="en-US" sz="2000" b="1" dirty="0"/>
                        <a:t>B</a:t>
                      </a:r>
                    </a:p>
                  </a:txBody>
                  <a:tcPr marL="98756" marR="98756" anchor="ctr"/>
                </a:tc>
                <a:tc>
                  <a:txBody>
                    <a:bodyPr/>
                    <a:lstStyle/>
                    <a:p>
                      <a:r>
                        <a:rPr lang="en-US" sz="2000" b="1" dirty="0"/>
                        <a:t>C</a:t>
                      </a:r>
                    </a:p>
                  </a:txBody>
                  <a:tcPr marL="98756" marR="98756" anchor="ctr"/>
                </a:tc>
                <a:extLst>
                  <a:ext uri="{0D108BD9-81ED-4DB2-BD59-A6C34878D82A}">
                    <a16:rowId xmlns:a16="http://schemas.microsoft.com/office/drawing/2014/main" val="10000"/>
                  </a:ext>
                </a:extLst>
              </a:tr>
              <a:tr h="0">
                <a:tc>
                  <a:txBody>
                    <a:bodyPr/>
                    <a:lstStyle/>
                    <a:p>
                      <a:pPr marL="0" algn="l" defTabSz="914400" rtl="0" eaLnBrk="1" latinLnBrk="0" hangingPunct="1"/>
                      <a:r>
                        <a:rPr lang="en-US" sz="2000" b="1" kern="1200" dirty="0">
                          <a:solidFill>
                            <a:schemeClr val="dk1"/>
                          </a:solidFill>
                          <a:latin typeface="+mn-lt"/>
                          <a:ea typeface="+mn-ea"/>
                          <a:cs typeface="+mn-cs"/>
                        </a:rPr>
                        <a:t>Sales Price per Unit</a:t>
                      </a:r>
                    </a:p>
                  </a:txBody>
                  <a:tcPr marL="98756" marR="98756" anchor="ctr"/>
                </a:tc>
                <a:tc>
                  <a:txBody>
                    <a:bodyPr/>
                    <a:lstStyle/>
                    <a:p>
                      <a:r>
                        <a:rPr lang="en-US" sz="2000" dirty="0"/>
                        <a:t>$15</a:t>
                      </a:r>
                    </a:p>
                  </a:txBody>
                  <a:tcPr marL="98756" marR="98756" anchor="ctr"/>
                </a:tc>
                <a:tc>
                  <a:txBody>
                    <a:bodyPr/>
                    <a:lstStyle/>
                    <a:p>
                      <a:r>
                        <a:rPr lang="en-US" sz="2000" dirty="0"/>
                        <a:t>$21</a:t>
                      </a:r>
                    </a:p>
                  </a:txBody>
                  <a:tcPr marL="98756" marR="98756" anchor="ctr"/>
                </a:tc>
                <a:tc>
                  <a:txBody>
                    <a:bodyPr/>
                    <a:lstStyle/>
                    <a:p>
                      <a:r>
                        <a:rPr lang="en-US" sz="2000" dirty="0"/>
                        <a:t>$36</a:t>
                      </a:r>
                    </a:p>
                  </a:txBody>
                  <a:tcPr marL="98756" marR="98756" anchor="ctr"/>
                </a:tc>
                <a:extLst>
                  <a:ext uri="{0D108BD9-81ED-4DB2-BD59-A6C34878D82A}">
                    <a16:rowId xmlns:a16="http://schemas.microsoft.com/office/drawing/2014/main" val="10001"/>
                  </a:ext>
                </a:extLst>
              </a:tr>
              <a:tr h="0">
                <a:tc>
                  <a:txBody>
                    <a:bodyPr/>
                    <a:lstStyle/>
                    <a:p>
                      <a:pPr marL="0" algn="l" defTabSz="914400" rtl="0" eaLnBrk="1" latinLnBrk="0" hangingPunct="1"/>
                      <a:r>
                        <a:rPr lang="en-US" sz="2000" b="1" kern="1200" dirty="0">
                          <a:solidFill>
                            <a:schemeClr val="dk1"/>
                          </a:solidFill>
                          <a:latin typeface="+mn-lt"/>
                          <a:ea typeface="+mn-ea"/>
                          <a:cs typeface="+mn-cs"/>
                        </a:rPr>
                        <a:t>Variable Cost per Unit</a:t>
                      </a:r>
                    </a:p>
                  </a:txBody>
                  <a:tcPr marL="98756" marR="98756" anchor="ctr"/>
                </a:tc>
                <a:tc>
                  <a:txBody>
                    <a:bodyPr/>
                    <a:lstStyle/>
                    <a:p>
                      <a:r>
                        <a:rPr lang="en-US" sz="2000" dirty="0"/>
                        <a:t>$9</a:t>
                      </a:r>
                    </a:p>
                  </a:txBody>
                  <a:tcPr marL="98756" marR="98756" anchor="ctr"/>
                </a:tc>
                <a:tc>
                  <a:txBody>
                    <a:bodyPr/>
                    <a:lstStyle/>
                    <a:p>
                      <a:r>
                        <a:rPr lang="en-US" sz="2000" dirty="0"/>
                        <a:t>$14</a:t>
                      </a:r>
                    </a:p>
                  </a:txBody>
                  <a:tcPr marL="98756" marR="98756" anchor="ctr"/>
                </a:tc>
                <a:tc>
                  <a:txBody>
                    <a:bodyPr/>
                    <a:lstStyle/>
                    <a:p>
                      <a:r>
                        <a:rPr lang="en-US" sz="2000" dirty="0"/>
                        <a:t>$19</a:t>
                      </a:r>
                    </a:p>
                  </a:txBody>
                  <a:tcPr marL="98756" marR="98756" anchor="ctr"/>
                </a:tc>
                <a:extLst>
                  <a:ext uri="{0D108BD9-81ED-4DB2-BD59-A6C34878D82A}">
                    <a16:rowId xmlns:a16="http://schemas.microsoft.com/office/drawing/2014/main" val="10002"/>
                  </a:ext>
                </a:extLst>
              </a:tr>
              <a:tr h="0">
                <a:tc>
                  <a:txBody>
                    <a:bodyPr/>
                    <a:lstStyle/>
                    <a:p>
                      <a:pPr marL="0" algn="l" defTabSz="914400" rtl="0" eaLnBrk="1" latinLnBrk="0" hangingPunct="1"/>
                      <a:r>
                        <a:rPr lang="en-US" sz="2000" b="1" kern="1200" dirty="0">
                          <a:solidFill>
                            <a:schemeClr val="dk1"/>
                          </a:solidFill>
                          <a:latin typeface="+mn-lt"/>
                          <a:ea typeface="+mn-ea"/>
                          <a:cs typeface="+mn-cs"/>
                        </a:rPr>
                        <a:t>Sales Mix Percentage</a:t>
                      </a:r>
                    </a:p>
                  </a:txBody>
                  <a:tcPr marL="98756" marR="98756" anchor="ctr"/>
                </a:tc>
                <a:tc>
                  <a:txBody>
                    <a:bodyPr/>
                    <a:lstStyle/>
                    <a:p>
                      <a:r>
                        <a:rPr lang="en-US" sz="2000" dirty="0"/>
                        <a:t>20%</a:t>
                      </a:r>
                    </a:p>
                  </a:txBody>
                  <a:tcPr marL="98756" marR="98756" anchor="ctr"/>
                </a:tc>
                <a:tc>
                  <a:txBody>
                    <a:bodyPr/>
                    <a:lstStyle/>
                    <a:p>
                      <a:r>
                        <a:rPr lang="en-US" sz="2000" dirty="0"/>
                        <a:t>20%</a:t>
                      </a:r>
                    </a:p>
                  </a:txBody>
                  <a:tcPr marL="98756" marR="98756" anchor="ctr"/>
                </a:tc>
                <a:tc>
                  <a:txBody>
                    <a:bodyPr/>
                    <a:lstStyle/>
                    <a:p>
                      <a:r>
                        <a:rPr lang="en-US" sz="2000" dirty="0"/>
                        <a:t>60%</a:t>
                      </a:r>
                    </a:p>
                  </a:txBody>
                  <a:tcPr marL="98756" marR="98756" anchor="ctr"/>
                </a:tc>
                <a:extLst>
                  <a:ext uri="{0D108BD9-81ED-4DB2-BD59-A6C34878D82A}">
                    <a16:rowId xmlns:a16="http://schemas.microsoft.com/office/drawing/2014/main" val="10003"/>
                  </a:ext>
                </a:extLst>
              </a:tr>
              <a:tr h="0">
                <a:tc>
                  <a:txBody>
                    <a:bodyPr/>
                    <a:lstStyle/>
                    <a:p>
                      <a:pPr marL="0" algn="l" defTabSz="914400" rtl="0" eaLnBrk="1" latinLnBrk="0" hangingPunct="1"/>
                      <a:r>
                        <a:rPr lang="en-US" sz="2000" b="1" kern="1200" dirty="0">
                          <a:solidFill>
                            <a:schemeClr val="dk1"/>
                          </a:solidFill>
                          <a:latin typeface="+mn-lt"/>
                          <a:ea typeface="+mn-ea"/>
                          <a:cs typeface="+mn-cs"/>
                        </a:rPr>
                        <a:t>Total Fixed Cost</a:t>
                      </a:r>
                    </a:p>
                  </a:txBody>
                  <a:tcPr marL="98756" marR="98756" anchor="ctr"/>
                </a:tc>
                <a:tc gridSpan="3">
                  <a:txBody>
                    <a:bodyPr/>
                    <a:lstStyle/>
                    <a:p>
                      <a:r>
                        <a:rPr lang="en-US" sz="2000" dirty="0"/>
                        <a:t>$40,000</a:t>
                      </a:r>
                    </a:p>
                  </a:txBody>
                  <a:tcPr marL="98756" marR="98756"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AE56F726-F689-4F6E-95DB-515298479C79}"/>
              </a:ext>
            </a:extLst>
          </p:cNvPr>
          <p:cNvSpPr>
            <a:spLocks noGrp="1"/>
          </p:cNvSpPr>
          <p:nvPr>
            <p:ph type="sldNum" sz="quarter" idx="10"/>
          </p:nvPr>
        </p:nvSpPr>
        <p:spPr/>
        <p:txBody>
          <a:bodyPr/>
          <a:lstStyle/>
          <a:p>
            <a:fld id="{12FE6A2B-B497-4B95-B38D-B1050728C25E}" type="slidenum">
              <a:rPr lang="en-CA" smtClean="0"/>
              <a:t>75</a:t>
            </a:fld>
            <a:endParaRPr lang="en-CA" dirty="0"/>
          </a:p>
        </p:txBody>
      </p:sp>
    </p:spTree>
    <p:extLst>
      <p:ext uri="{BB962C8B-B14F-4D97-AF65-F5344CB8AC3E}">
        <p14:creationId xmlns:p14="http://schemas.microsoft.com/office/powerpoint/2010/main" val="2203027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CA" dirty="0"/>
              <a:t>Example: </a:t>
            </a:r>
            <a:r>
              <a:rPr lang="en-US" altLang="en-US" dirty="0">
                <a:solidFill>
                  <a:schemeClr val="tx1"/>
                </a:solidFill>
                <a:cs typeface="Arial" charset="0"/>
              </a:rPr>
              <a:t>Step 1</a:t>
            </a:r>
            <a:r>
              <a:rPr lang="en-US" altLang="en-US" b="0" dirty="0">
                <a:solidFill>
                  <a:schemeClr val="tx1"/>
                </a:solidFill>
                <a:cs typeface="Arial" charset="0"/>
              </a:rPr>
              <a:t>: Calculate the contribution margin per unit for each product:</a:t>
            </a:r>
            <a:endParaRPr lang="en-CA" dirty="0"/>
          </a:p>
        </p:txBody>
      </p:sp>
      <p:graphicFrame>
        <p:nvGraphicFramePr>
          <p:cNvPr id="4" name="Content Placeholder 3"/>
          <p:cNvGraphicFramePr>
            <a:graphicFrameLocks noGrp="1"/>
          </p:cNvGraphicFramePr>
          <p:nvPr>
            <p:ph sz="quarter" idx="1"/>
            <p:extLst/>
          </p:nvPr>
        </p:nvGraphicFramePr>
        <p:xfrm>
          <a:off x="457200" y="1219200"/>
          <a:ext cx="8229600" cy="2499360"/>
        </p:xfrm>
        <a:graphic>
          <a:graphicData uri="http://schemas.openxmlformats.org/drawingml/2006/table">
            <a:tbl>
              <a:tblPr>
                <a:tableStyleId>{793D81CF-94F2-401A-BA57-92F5A7B2D0C5}</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96240">
                <a:tc>
                  <a:txBody>
                    <a:bodyPr/>
                    <a:lstStyle/>
                    <a:p>
                      <a:r>
                        <a:rPr lang="en-US" sz="2000" b="1" dirty="0"/>
                        <a:t>Product</a:t>
                      </a:r>
                    </a:p>
                  </a:txBody>
                  <a:tcPr marL="98756" marR="98756" anchor="ctr"/>
                </a:tc>
                <a:tc>
                  <a:txBody>
                    <a:bodyPr/>
                    <a:lstStyle/>
                    <a:p>
                      <a:r>
                        <a:rPr lang="en-US" sz="2000" b="1" dirty="0"/>
                        <a:t>A</a:t>
                      </a:r>
                    </a:p>
                  </a:txBody>
                  <a:tcPr marL="98756" marR="98756" anchor="ctr"/>
                </a:tc>
                <a:tc>
                  <a:txBody>
                    <a:bodyPr/>
                    <a:lstStyle/>
                    <a:p>
                      <a:r>
                        <a:rPr lang="en-US" sz="2000" b="1" dirty="0"/>
                        <a:t>B</a:t>
                      </a:r>
                    </a:p>
                  </a:txBody>
                  <a:tcPr marL="98756" marR="98756" anchor="ctr"/>
                </a:tc>
                <a:tc>
                  <a:txBody>
                    <a:bodyPr/>
                    <a:lstStyle/>
                    <a:p>
                      <a:r>
                        <a:rPr lang="en-US" sz="2000" b="1" dirty="0"/>
                        <a:t>C</a:t>
                      </a:r>
                    </a:p>
                  </a:txBody>
                  <a:tcPr marL="98756" marR="98756" anchor="ctr"/>
                </a:tc>
                <a:extLst>
                  <a:ext uri="{0D108BD9-81ED-4DB2-BD59-A6C34878D82A}">
                    <a16:rowId xmlns:a16="http://schemas.microsoft.com/office/drawing/2014/main" val="10000"/>
                  </a:ext>
                </a:extLst>
              </a:tr>
              <a:tr h="0">
                <a:tc>
                  <a:txBody>
                    <a:bodyPr/>
                    <a:lstStyle/>
                    <a:p>
                      <a:r>
                        <a:rPr lang="en-US" sz="2000" b="1" dirty="0"/>
                        <a:t>Sales Price per Unit</a:t>
                      </a:r>
                    </a:p>
                  </a:txBody>
                  <a:tcPr marL="98756" marR="98756" anchor="ctr"/>
                </a:tc>
                <a:tc>
                  <a:txBody>
                    <a:bodyPr/>
                    <a:lstStyle/>
                    <a:p>
                      <a:r>
                        <a:rPr lang="en-US" sz="2000" dirty="0"/>
                        <a:t>$15</a:t>
                      </a:r>
                    </a:p>
                  </a:txBody>
                  <a:tcPr marL="98756" marR="98756" anchor="ctr"/>
                </a:tc>
                <a:tc>
                  <a:txBody>
                    <a:bodyPr/>
                    <a:lstStyle/>
                    <a:p>
                      <a:r>
                        <a:rPr lang="en-US" sz="2000" dirty="0"/>
                        <a:t>$21</a:t>
                      </a:r>
                    </a:p>
                  </a:txBody>
                  <a:tcPr marL="98756" marR="98756" anchor="ctr"/>
                </a:tc>
                <a:tc>
                  <a:txBody>
                    <a:bodyPr/>
                    <a:lstStyle/>
                    <a:p>
                      <a:r>
                        <a:rPr lang="en-US" sz="2000" dirty="0"/>
                        <a:t>$36</a:t>
                      </a:r>
                    </a:p>
                  </a:txBody>
                  <a:tcPr marL="98756" marR="98756" anchor="ctr"/>
                </a:tc>
                <a:extLst>
                  <a:ext uri="{0D108BD9-81ED-4DB2-BD59-A6C34878D82A}">
                    <a16:rowId xmlns:a16="http://schemas.microsoft.com/office/drawing/2014/main" val="10001"/>
                  </a:ext>
                </a:extLst>
              </a:tr>
              <a:tr h="0">
                <a:tc>
                  <a:txBody>
                    <a:bodyPr/>
                    <a:lstStyle/>
                    <a:p>
                      <a:r>
                        <a:rPr lang="en-US" sz="2000" b="1" dirty="0"/>
                        <a:t>− Variable Cost per Unit</a:t>
                      </a:r>
                    </a:p>
                  </a:txBody>
                  <a:tcPr marL="98756" marR="98756" anchor="ctr"/>
                </a:tc>
                <a:tc>
                  <a:txBody>
                    <a:bodyPr/>
                    <a:lstStyle/>
                    <a:p>
                      <a:r>
                        <a:rPr lang="en-US" sz="2000" dirty="0"/>
                        <a:t>$9</a:t>
                      </a:r>
                    </a:p>
                  </a:txBody>
                  <a:tcPr marL="98756" marR="98756" anchor="ctr"/>
                </a:tc>
                <a:tc>
                  <a:txBody>
                    <a:bodyPr/>
                    <a:lstStyle/>
                    <a:p>
                      <a:r>
                        <a:rPr lang="en-US" sz="2000" dirty="0"/>
                        <a:t>$14</a:t>
                      </a:r>
                    </a:p>
                  </a:txBody>
                  <a:tcPr marL="98756" marR="98756" anchor="ctr"/>
                </a:tc>
                <a:tc>
                  <a:txBody>
                    <a:bodyPr/>
                    <a:lstStyle/>
                    <a:p>
                      <a:r>
                        <a:rPr lang="en-US" sz="2000" dirty="0"/>
                        <a:t>$19</a:t>
                      </a:r>
                    </a:p>
                  </a:txBody>
                  <a:tcPr marL="98756" marR="98756" anchor="ctr"/>
                </a:tc>
                <a:extLst>
                  <a:ext uri="{0D108BD9-81ED-4DB2-BD59-A6C34878D82A}">
                    <a16:rowId xmlns:a16="http://schemas.microsoft.com/office/drawing/2014/main" val="10002"/>
                  </a:ext>
                </a:extLst>
              </a:tr>
              <a:tr h="0">
                <a:tc>
                  <a:txBody>
                    <a:bodyPr/>
                    <a:lstStyle/>
                    <a:p>
                      <a:r>
                        <a:rPr lang="en-US" sz="2000" b="1" dirty="0"/>
                        <a:t>Contribution Margin per Unit</a:t>
                      </a:r>
                    </a:p>
                  </a:txBody>
                  <a:tcPr marL="98756" marR="98756" anchor="ctr"/>
                </a:tc>
                <a:tc>
                  <a:txBody>
                    <a:bodyPr/>
                    <a:lstStyle/>
                    <a:p>
                      <a:r>
                        <a:rPr lang="en-US" sz="2000" b="1" dirty="0"/>
                        <a:t>$6</a:t>
                      </a:r>
                    </a:p>
                  </a:txBody>
                  <a:tcPr marL="98756" marR="98756" anchor="ctr"/>
                </a:tc>
                <a:tc>
                  <a:txBody>
                    <a:bodyPr/>
                    <a:lstStyle/>
                    <a:p>
                      <a:r>
                        <a:rPr lang="en-US" sz="2000" b="1" dirty="0"/>
                        <a:t>$7</a:t>
                      </a:r>
                    </a:p>
                  </a:txBody>
                  <a:tcPr marL="98756" marR="98756" anchor="ctr"/>
                </a:tc>
                <a:tc>
                  <a:txBody>
                    <a:bodyPr/>
                    <a:lstStyle/>
                    <a:p>
                      <a:r>
                        <a:rPr lang="en-US" sz="2000" b="1" dirty="0"/>
                        <a:t>$17</a:t>
                      </a:r>
                    </a:p>
                  </a:txBody>
                  <a:tcPr marL="98756" marR="98756" anchor="ctr"/>
                </a:tc>
                <a:extLst>
                  <a:ext uri="{0D108BD9-81ED-4DB2-BD59-A6C34878D82A}">
                    <a16:rowId xmlns:a16="http://schemas.microsoft.com/office/drawing/2014/main" val="10003"/>
                  </a:ext>
                </a:extLst>
              </a:tr>
            </a:tbl>
          </a:graphicData>
        </a:graphic>
      </p:graphicFrame>
      <p:sp>
        <p:nvSpPr>
          <p:cNvPr id="5" name="Slide Number Placeholder 4">
            <a:extLst>
              <a:ext uri="{FF2B5EF4-FFF2-40B4-BE49-F238E27FC236}">
                <a16:creationId xmlns:a16="http://schemas.microsoft.com/office/drawing/2014/main" id="{F75940DC-215F-45F6-A825-DC41E73FE5F1}"/>
              </a:ext>
            </a:extLst>
          </p:cNvPr>
          <p:cNvSpPr>
            <a:spLocks noGrp="1"/>
          </p:cNvSpPr>
          <p:nvPr>
            <p:ph type="sldNum" sz="quarter" idx="10"/>
          </p:nvPr>
        </p:nvSpPr>
        <p:spPr/>
        <p:txBody>
          <a:bodyPr/>
          <a:lstStyle/>
          <a:p>
            <a:fld id="{12FE6A2B-B497-4B95-B38D-B1050728C25E}" type="slidenum">
              <a:rPr lang="en-CA" smtClean="0"/>
              <a:t>76</a:t>
            </a:fld>
            <a:endParaRPr lang="en-CA" dirty="0"/>
          </a:p>
        </p:txBody>
      </p:sp>
    </p:spTree>
    <p:extLst>
      <p:ext uri="{BB962C8B-B14F-4D97-AF65-F5344CB8AC3E}">
        <p14:creationId xmlns:p14="http://schemas.microsoft.com/office/powerpoint/2010/main" val="32248320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2400" dirty="0"/>
              <a:t>Example: </a:t>
            </a:r>
            <a:r>
              <a:rPr lang="en-US" sz="2400" dirty="0"/>
              <a:t>Step 2: Calculate the weighted-average contribution margin per unit for the sales mix </a:t>
            </a:r>
            <a:endParaRPr lang="en-CA" sz="2400" dirty="0"/>
          </a:p>
        </p:txBody>
      </p:sp>
      <p:graphicFrame>
        <p:nvGraphicFramePr>
          <p:cNvPr id="4" name="Content Placeholder 3"/>
          <p:cNvGraphicFramePr>
            <a:graphicFrameLocks noGrp="1"/>
          </p:cNvGraphicFramePr>
          <p:nvPr>
            <p:ph sz="quarter" idx="1"/>
            <p:extLst/>
          </p:nvPr>
        </p:nvGraphicFramePr>
        <p:xfrm>
          <a:off x="457200" y="1219200"/>
          <a:ext cx="8229600" cy="2590800"/>
        </p:xfrm>
        <a:graphic>
          <a:graphicData uri="http://schemas.openxmlformats.org/drawingml/2006/table">
            <a:tbl>
              <a:tblPr>
                <a:tableStyleId>{793D81CF-94F2-401A-BA57-92F5A7B2D0C5}</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0">
                <a:tc>
                  <a:txBody>
                    <a:bodyPr/>
                    <a:lstStyle/>
                    <a:p>
                      <a:r>
                        <a:rPr lang="en-US" sz="2000" b="1" dirty="0"/>
                        <a:t>Product</a:t>
                      </a:r>
                    </a:p>
                  </a:txBody>
                  <a:tcPr marL="95879" marR="95879" anchor="ctr"/>
                </a:tc>
                <a:tc>
                  <a:txBody>
                    <a:bodyPr/>
                    <a:lstStyle/>
                    <a:p>
                      <a:r>
                        <a:rPr lang="en-US" sz="2000" b="1" dirty="0"/>
                        <a:t>A</a:t>
                      </a:r>
                    </a:p>
                  </a:txBody>
                  <a:tcPr marL="95879" marR="95879" anchor="ctr"/>
                </a:tc>
                <a:tc>
                  <a:txBody>
                    <a:bodyPr/>
                    <a:lstStyle/>
                    <a:p>
                      <a:r>
                        <a:rPr lang="en-US" sz="2000" b="1" dirty="0"/>
                        <a:t>B</a:t>
                      </a:r>
                    </a:p>
                  </a:txBody>
                  <a:tcPr marL="95879" marR="95879" anchor="ctr"/>
                </a:tc>
                <a:tc>
                  <a:txBody>
                    <a:bodyPr/>
                    <a:lstStyle/>
                    <a:p>
                      <a:r>
                        <a:rPr lang="en-US" sz="2000" b="1" dirty="0"/>
                        <a:t>C</a:t>
                      </a:r>
                    </a:p>
                  </a:txBody>
                  <a:tcPr marL="95879" marR="95879" anchor="ctr"/>
                </a:tc>
                <a:extLst>
                  <a:ext uri="{0D108BD9-81ED-4DB2-BD59-A6C34878D82A}">
                    <a16:rowId xmlns:a16="http://schemas.microsoft.com/office/drawing/2014/main" val="10000"/>
                  </a:ext>
                </a:extLst>
              </a:tr>
              <a:tr h="0">
                <a:tc>
                  <a:txBody>
                    <a:bodyPr/>
                    <a:lstStyle/>
                    <a:p>
                      <a:r>
                        <a:rPr lang="en-US" sz="2000" dirty="0"/>
                        <a:t>Contribution Margin per Unit</a:t>
                      </a:r>
                    </a:p>
                  </a:txBody>
                  <a:tcPr marL="95879" marR="95879" anchor="ctr"/>
                </a:tc>
                <a:tc>
                  <a:txBody>
                    <a:bodyPr/>
                    <a:lstStyle/>
                    <a:p>
                      <a:r>
                        <a:rPr lang="en-US" sz="2000" dirty="0"/>
                        <a:t>$6</a:t>
                      </a:r>
                    </a:p>
                  </a:txBody>
                  <a:tcPr marL="95879" marR="95879" anchor="ctr"/>
                </a:tc>
                <a:tc>
                  <a:txBody>
                    <a:bodyPr/>
                    <a:lstStyle/>
                    <a:p>
                      <a:r>
                        <a:rPr lang="en-US" sz="2000" dirty="0"/>
                        <a:t>$7</a:t>
                      </a:r>
                    </a:p>
                  </a:txBody>
                  <a:tcPr marL="95879" marR="95879" anchor="ctr"/>
                </a:tc>
                <a:tc>
                  <a:txBody>
                    <a:bodyPr/>
                    <a:lstStyle/>
                    <a:p>
                      <a:r>
                        <a:rPr lang="en-US" sz="2000" dirty="0"/>
                        <a:t>$17</a:t>
                      </a:r>
                    </a:p>
                  </a:txBody>
                  <a:tcPr marL="95879" marR="95879" anchor="ctr"/>
                </a:tc>
                <a:extLst>
                  <a:ext uri="{0D108BD9-81ED-4DB2-BD59-A6C34878D82A}">
                    <a16:rowId xmlns:a16="http://schemas.microsoft.com/office/drawing/2014/main" val="10001"/>
                  </a:ext>
                </a:extLst>
              </a:tr>
              <a:tr h="0">
                <a:tc>
                  <a:txBody>
                    <a:bodyPr/>
                    <a:lstStyle/>
                    <a:p>
                      <a:r>
                        <a:rPr lang="en-US" sz="2000" b="1" dirty="0"/>
                        <a:t>× Sales Mix Percentage</a:t>
                      </a:r>
                    </a:p>
                  </a:txBody>
                  <a:tcPr marL="95879" marR="95879" anchor="ctr"/>
                </a:tc>
                <a:tc>
                  <a:txBody>
                    <a:bodyPr/>
                    <a:lstStyle/>
                    <a:p>
                      <a:r>
                        <a:rPr lang="en-US" sz="2000" b="1" dirty="0"/>
                        <a:t>20%</a:t>
                      </a:r>
                    </a:p>
                  </a:txBody>
                  <a:tcPr marL="95879" marR="95879" anchor="ctr"/>
                </a:tc>
                <a:tc>
                  <a:txBody>
                    <a:bodyPr/>
                    <a:lstStyle/>
                    <a:p>
                      <a:r>
                        <a:rPr lang="en-US" sz="2000" b="1" dirty="0"/>
                        <a:t>20%</a:t>
                      </a:r>
                    </a:p>
                  </a:txBody>
                  <a:tcPr marL="95879" marR="95879" anchor="ctr"/>
                </a:tc>
                <a:tc>
                  <a:txBody>
                    <a:bodyPr/>
                    <a:lstStyle/>
                    <a:p>
                      <a:r>
                        <a:rPr lang="en-US" sz="2000" b="1" dirty="0"/>
                        <a:t>60%</a:t>
                      </a:r>
                    </a:p>
                  </a:txBody>
                  <a:tcPr marL="95879" marR="95879" anchor="ctr"/>
                </a:tc>
                <a:extLst>
                  <a:ext uri="{0D108BD9-81ED-4DB2-BD59-A6C34878D82A}">
                    <a16:rowId xmlns:a16="http://schemas.microsoft.com/office/drawing/2014/main" val="10002"/>
                  </a:ext>
                </a:extLst>
              </a:tr>
              <a:tr h="0">
                <a:tc>
                  <a:txBody>
                    <a:bodyPr/>
                    <a:lstStyle/>
                    <a:p>
                      <a:r>
                        <a:rPr lang="en-US" sz="2000" b="1" dirty="0"/>
                        <a:t> </a:t>
                      </a:r>
                    </a:p>
                  </a:txBody>
                  <a:tcPr marL="95879" marR="95879" anchor="ctr"/>
                </a:tc>
                <a:tc>
                  <a:txBody>
                    <a:bodyPr/>
                    <a:lstStyle/>
                    <a:p>
                      <a:r>
                        <a:rPr lang="en-US" sz="2000" b="1" dirty="0"/>
                        <a:t>$1.2</a:t>
                      </a:r>
                    </a:p>
                  </a:txBody>
                  <a:tcPr marL="95879" marR="95879" anchor="ctr"/>
                </a:tc>
                <a:tc>
                  <a:txBody>
                    <a:bodyPr/>
                    <a:lstStyle/>
                    <a:p>
                      <a:r>
                        <a:rPr lang="en-US" sz="2000" b="1" dirty="0"/>
                        <a:t>$1.4</a:t>
                      </a:r>
                    </a:p>
                  </a:txBody>
                  <a:tcPr marL="95879" marR="95879" anchor="ctr"/>
                </a:tc>
                <a:tc>
                  <a:txBody>
                    <a:bodyPr/>
                    <a:lstStyle/>
                    <a:p>
                      <a:r>
                        <a:rPr lang="en-US" sz="2000" b="1" dirty="0"/>
                        <a:t>$10.2</a:t>
                      </a:r>
                    </a:p>
                  </a:txBody>
                  <a:tcPr marL="95879" marR="95879" anchor="ctr"/>
                </a:tc>
                <a:extLst>
                  <a:ext uri="{0D108BD9-81ED-4DB2-BD59-A6C34878D82A}">
                    <a16:rowId xmlns:a16="http://schemas.microsoft.com/office/drawing/2014/main" val="10003"/>
                  </a:ext>
                </a:extLst>
              </a:tr>
              <a:tr h="0">
                <a:tc gridSpan="4">
                  <a:txBody>
                    <a:bodyPr/>
                    <a:lstStyle/>
                    <a:p>
                      <a:r>
                        <a:rPr lang="en-US" sz="2000" b="1" dirty="0"/>
                        <a:t>Sum: Weighted Average CM per Unit         $12.80</a:t>
                      </a:r>
                    </a:p>
                  </a:txBody>
                  <a:tcPr marL="95879" marR="95879" anchor="ctr"/>
                </a:tc>
                <a:tc hMerge="1">
                  <a:txBody>
                    <a:bodyPr/>
                    <a:lstStyle/>
                    <a:p>
                      <a:endParaRPr lang="en-US" sz="2000" b="1" dirty="0"/>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5" name="Slide Number Placeholder 4">
            <a:extLst>
              <a:ext uri="{FF2B5EF4-FFF2-40B4-BE49-F238E27FC236}">
                <a16:creationId xmlns:a16="http://schemas.microsoft.com/office/drawing/2014/main" id="{E1047A8B-9AB3-4C16-AE00-153CEC414FA1}"/>
              </a:ext>
            </a:extLst>
          </p:cNvPr>
          <p:cNvSpPr>
            <a:spLocks noGrp="1"/>
          </p:cNvSpPr>
          <p:nvPr>
            <p:ph type="sldNum" sz="quarter" idx="10"/>
          </p:nvPr>
        </p:nvSpPr>
        <p:spPr/>
        <p:txBody>
          <a:bodyPr/>
          <a:lstStyle/>
          <a:p>
            <a:fld id="{12FE6A2B-B497-4B95-B38D-B1050728C25E}" type="slidenum">
              <a:rPr lang="en-CA" smtClean="0"/>
              <a:t>77</a:t>
            </a:fld>
            <a:endParaRPr lang="en-CA" dirty="0"/>
          </a:p>
        </p:txBody>
      </p:sp>
    </p:spTree>
    <p:extLst>
      <p:ext uri="{BB962C8B-B14F-4D97-AF65-F5344CB8AC3E}">
        <p14:creationId xmlns:p14="http://schemas.microsoft.com/office/powerpoint/2010/main" val="1069260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Example: Step 3 </a:t>
            </a:r>
            <a:r>
              <a:rPr lang="en-US" altLang="en-US" dirty="0">
                <a:solidFill>
                  <a:schemeClr val="tx1"/>
                </a:solidFill>
                <a:cs typeface="Arial" charset="0"/>
              </a:rPr>
              <a:t>Calculate total units of sales mix required to break-even</a:t>
            </a:r>
            <a:endParaRPr lang="en-CA" dirty="0"/>
          </a:p>
        </p:txBody>
      </p:sp>
      <p:graphicFrame>
        <p:nvGraphicFramePr>
          <p:cNvPr id="4" name="Content Placeholder 3"/>
          <p:cNvGraphicFramePr>
            <a:graphicFrameLocks noGrp="1"/>
          </p:cNvGraphicFramePr>
          <p:nvPr>
            <p:ph sz="quarter" idx="1"/>
            <p:extLst/>
          </p:nvPr>
        </p:nvGraphicFramePr>
        <p:xfrm>
          <a:off x="457200" y="1219200"/>
          <a:ext cx="8229600" cy="1916576"/>
        </p:xfrm>
        <a:graphic>
          <a:graphicData uri="http://schemas.openxmlformats.org/drawingml/2006/table">
            <a:tbl>
              <a:tblPr>
                <a:tableStyleId>{793D81CF-94F2-401A-BA57-92F5A7B2D0C5}</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07768">
                <a:tc>
                  <a:txBody>
                    <a:bodyPr/>
                    <a:lstStyle/>
                    <a:p>
                      <a:r>
                        <a:rPr lang="en-US" sz="2000" dirty="0"/>
                        <a:t>Total Fixed Cost</a:t>
                      </a:r>
                    </a:p>
                  </a:txBody>
                  <a:tcPr marL="123728" marR="123728" anchor="ctr"/>
                </a:tc>
                <a:tc>
                  <a:txBody>
                    <a:bodyPr/>
                    <a:lstStyle/>
                    <a:p>
                      <a:r>
                        <a:rPr lang="en-US" sz="2000" dirty="0"/>
                        <a:t>$40,000</a:t>
                      </a:r>
                    </a:p>
                  </a:txBody>
                  <a:tcPr marL="123728" marR="123728" anchor="ctr"/>
                </a:tc>
                <a:extLst>
                  <a:ext uri="{0D108BD9-81ED-4DB2-BD59-A6C34878D82A}">
                    <a16:rowId xmlns:a16="http://schemas.microsoft.com/office/drawing/2014/main" val="10000"/>
                  </a:ext>
                </a:extLst>
              </a:tr>
              <a:tr h="607768">
                <a:tc>
                  <a:txBody>
                    <a:bodyPr/>
                    <a:lstStyle/>
                    <a:p>
                      <a:r>
                        <a:rPr lang="en-US" sz="2000" dirty="0"/>
                        <a:t>÷ Weighted Average CM per Unit</a:t>
                      </a:r>
                    </a:p>
                  </a:txBody>
                  <a:tcPr marL="123728" marR="123728" anchor="ctr"/>
                </a:tc>
                <a:tc>
                  <a:txBody>
                    <a:bodyPr/>
                    <a:lstStyle/>
                    <a:p>
                      <a:r>
                        <a:rPr lang="en-US" sz="2000" dirty="0"/>
                        <a:t>$12.80</a:t>
                      </a:r>
                    </a:p>
                  </a:txBody>
                  <a:tcPr marL="123728" marR="123728" anchor="ctr"/>
                </a:tc>
                <a:extLst>
                  <a:ext uri="{0D108BD9-81ED-4DB2-BD59-A6C34878D82A}">
                    <a16:rowId xmlns:a16="http://schemas.microsoft.com/office/drawing/2014/main" val="10001"/>
                  </a:ext>
                </a:extLst>
              </a:tr>
              <a:tr h="607768">
                <a:tc>
                  <a:txBody>
                    <a:bodyPr/>
                    <a:lstStyle/>
                    <a:p>
                      <a:r>
                        <a:rPr lang="en-US" sz="2000" dirty="0"/>
                        <a:t>Break-even Point in Units of Sales Mix</a:t>
                      </a:r>
                      <a:endParaRPr lang="en-US" sz="2000" b="1" dirty="0"/>
                    </a:p>
                  </a:txBody>
                  <a:tcPr marL="123728" marR="123728" anchor="ctr"/>
                </a:tc>
                <a:tc>
                  <a:txBody>
                    <a:bodyPr/>
                    <a:lstStyle/>
                    <a:p>
                      <a:r>
                        <a:rPr lang="en-US" sz="2000" dirty="0"/>
                        <a:t>3,125</a:t>
                      </a:r>
                      <a:endParaRPr lang="en-US" sz="2000" b="1" dirty="0"/>
                    </a:p>
                  </a:txBody>
                  <a:tcPr marL="123728" marR="123728" anchor="ctr"/>
                </a:tc>
                <a:extLst>
                  <a:ext uri="{0D108BD9-81ED-4DB2-BD59-A6C34878D82A}">
                    <a16:rowId xmlns:a16="http://schemas.microsoft.com/office/drawing/2014/main" val="10002"/>
                  </a:ext>
                </a:extLst>
              </a:tr>
            </a:tbl>
          </a:graphicData>
        </a:graphic>
      </p:graphicFrame>
      <p:sp>
        <p:nvSpPr>
          <p:cNvPr id="5" name="Rectangle 1"/>
          <p:cNvSpPr>
            <a:spLocks noChangeArrowheads="1"/>
          </p:cNvSpPr>
          <p:nvPr/>
        </p:nvSpPr>
        <p:spPr bwMode="auto">
          <a:xfrm>
            <a:off x="764607" y="3596559"/>
            <a:ext cx="7772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u="none" strike="noStrike" cap="none" normalizeH="0" baseline="0" dirty="0">
                <a:ln>
                  <a:noFill/>
                </a:ln>
                <a:solidFill>
                  <a:schemeClr val="tx1"/>
                </a:solidFill>
                <a:effectLst/>
                <a:cs typeface="Arial" charset="0"/>
              </a:rPr>
              <a:t>Break-even Point in Units of Sales Mix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u="none" strike="noStrike" cap="none" normalizeH="0" baseline="0" dirty="0">
                <a:ln>
                  <a:noFill/>
                </a:ln>
                <a:solidFill>
                  <a:schemeClr val="tx1"/>
                </a:solidFill>
                <a:effectLst/>
                <a:cs typeface="Arial" charset="0"/>
              </a:rPr>
              <a:t>= Total Fixed Cost ÷ Weighted Average CM per Unit</a:t>
            </a:r>
          </a:p>
        </p:txBody>
      </p:sp>
      <p:sp>
        <p:nvSpPr>
          <p:cNvPr id="6" name="Slide Number Placeholder 5">
            <a:extLst>
              <a:ext uri="{FF2B5EF4-FFF2-40B4-BE49-F238E27FC236}">
                <a16:creationId xmlns:a16="http://schemas.microsoft.com/office/drawing/2014/main" id="{BE7E90D0-A857-4D06-9A2A-B69ED4CC66EC}"/>
              </a:ext>
            </a:extLst>
          </p:cNvPr>
          <p:cNvSpPr>
            <a:spLocks noGrp="1"/>
          </p:cNvSpPr>
          <p:nvPr>
            <p:ph type="sldNum" sz="quarter" idx="10"/>
          </p:nvPr>
        </p:nvSpPr>
        <p:spPr/>
        <p:txBody>
          <a:bodyPr/>
          <a:lstStyle/>
          <a:p>
            <a:fld id="{12FE6A2B-B497-4B95-B38D-B1050728C25E}" type="slidenum">
              <a:rPr lang="en-CA" smtClean="0"/>
              <a:t>78</a:t>
            </a:fld>
            <a:endParaRPr lang="en-CA" dirty="0"/>
          </a:p>
        </p:txBody>
      </p:sp>
    </p:spTree>
    <p:extLst>
      <p:ext uri="{BB962C8B-B14F-4D97-AF65-F5344CB8AC3E}">
        <p14:creationId xmlns:p14="http://schemas.microsoft.com/office/powerpoint/2010/main" val="3872964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altLang="en-US" dirty="0">
                <a:solidFill>
                  <a:schemeClr val="tx1"/>
                </a:solidFill>
                <a:cs typeface="Arial" charset="0"/>
              </a:rPr>
              <a:t>Example: Step 4</a:t>
            </a:r>
            <a:r>
              <a:rPr lang="en-US" altLang="en-US" b="0" dirty="0">
                <a:solidFill>
                  <a:schemeClr val="tx1"/>
                </a:solidFill>
                <a:cs typeface="Arial" charset="0"/>
              </a:rPr>
              <a:t>: Calculate number units of product A, B and C</a:t>
            </a:r>
            <a:endParaRPr lang="en-CA" dirty="0"/>
          </a:p>
        </p:txBody>
      </p:sp>
      <p:graphicFrame>
        <p:nvGraphicFramePr>
          <p:cNvPr id="4" name="Content Placeholder 3"/>
          <p:cNvGraphicFramePr>
            <a:graphicFrameLocks noGrp="1"/>
          </p:cNvGraphicFramePr>
          <p:nvPr>
            <p:ph sz="quarter" idx="1"/>
            <p:extLst/>
          </p:nvPr>
        </p:nvGraphicFramePr>
        <p:xfrm>
          <a:off x="457200" y="1219200"/>
          <a:ext cx="8229600" cy="1889760"/>
        </p:xfrm>
        <a:graphic>
          <a:graphicData uri="http://schemas.openxmlformats.org/drawingml/2006/table">
            <a:tbl>
              <a:tblPr>
                <a:tableStyleId>{793D81CF-94F2-401A-BA57-92F5A7B2D0C5}</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0">
                <a:tc>
                  <a:txBody>
                    <a:bodyPr/>
                    <a:lstStyle/>
                    <a:p>
                      <a:r>
                        <a:rPr lang="en-US" sz="2000" b="1" dirty="0"/>
                        <a:t>Product</a:t>
                      </a:r>
                    </a:p>
                  </a:txBody>
                  <a:tcPr marL="104508" marR="104508" anchor="ctr"/>
                </a:tc>
                <a:tc>
                  <a:txBody>
                    <a:bodyPr/>
                    <a:lstStyle/>
                    <a:p>
                      <a:r>
                        <a:rPr lang="en-US" sz="2000" b="1" dirty="0"/>
                        <a:t>A</a:t>
                      </a:r>
                    </a:p>
                  </a:txBody>
                  <a:tcPr marL="104508" marR="104508" anchor="ctr"/>
                </a:tc>
                <a:tc>
                  <a:txBody>
                    <a:bodyPr/>
                    <a:lstStyle/>
                    <a:p>
                      <a:r>
                        <a:rPr lang="en-US" sz="2000" b="1" dirty="0"/>
                        <a:t>B</a:t>
                      </a:r>
                    </a:p>
                  </a:txBody>
                  <a:tcPr marL="104508" marR="104508" anchor="ctr"/>
                </a:tc>
                <a:tc>
                  <a:txBody>
                    <a:bodyPr/>
                    <a:lstStyle/>
                    <a:p>
                      <a:r>
                        <a:rPr lang="en-US" sz="2000" b="1" dirty="0"/>
                        <a:t>C</a:t>
                      </a:r>
                    </a:p>
                  </a:txBody>
                  <a:tcPr marL="104508" marR="104508" anchor="ctr"/>
                </a:tc>
                <a:extLst>
                  <a:ext uri="{0D108BD9-81ED-4DB2-BD59-A6C34878D82A}">
                    <a16:rowId xmlns:a16="http://schemas.microsoft.com/office/drawing/2014/main" val="10000"/>
                  </a:ext>
                </a:extLst>
              </a:tr>
              <a:tr h="0">
                <a:tc>
                  <a:txBody>
                    <a:bodyPr/>
                    <a:lstStyle/>
                    <a:p>
                      <a:r>
                        <a:rPr lang="en-US" sz="2000" dirty="0"/>
                        <a:t>Sales Mix Ratio</a:t>
                      </a:r>
                    </a:p>
                  </a:txBody>
                  <a:tcPr marL="104508" marR="104508" anchor="ctr"/>
                </a:tc>
                <a:tc>
                  <a:txBody>
                    <a:bodyPr/>
                    <a:lstStyle/>
                    <a:p>
                      <a:r>
                        <a:rPr lang="en-US" sz="2000" dirty="0"/>
                        <a:t>20%</a:t>
                      </a:r>
                    </a:p>
                  </a:txBody>
                  <a:tcPr marL="104508" marR="104508" anchor="ctr"/>
                </a:tc>
                <a:tc>
                  <a:txBody>
                    <a:bodyPr/>
                    <a:lstStyle/>
                    <a:p>
                      <a:r>
                        <a:rPr lang="en-US" sz="2000" dirty="0"/>
                        <a:t>20%</a:t>
                      </a:r>
                    </a:p>
                  </a:txBody>
                  <a:tcPr marL="104508" marR="104508" anchor="ctr"/>
                </a:tc>
                <a:tc>
                  <a:txBody>
                    <a:bodyPr/>
                    <a:lstStyle/>
                    <a:p>
                      <a:r>
                        <a:rPr lang="en-US" sz="2000" dirty="0"/>
                        <a:t>60%</a:t>
                      </a:r>
                    </a:p>
                  </a:txBody>
                  <a:tcPr marL="104508" marR="104508" anchor="ctr"/>
                </a:tc>
                <a:extLst>
                  <a:ext uri="{0D108BD9-81ED-4DB2-BD59-A6C34878D82A}">
                    <a16:rowId xmlns:a16="http://schemas.microsoft.com/office/drawing/2014/main" val="10001"/>
                  </a:ext>
                </a:extLst>
              </a:tr>
              <a:tr h="0">
                <a:tc>
                  <a:txBody>
                    <a:bodyPr/>
                    <a:lstStyle/>
                    <a:p>
                      <a:r>
                        <a:rPr lang="en-US" sz="2000" dirty="0"/>
                        <a:t>× Total Break-even Units</a:t>
                      </a:r>
                    </a:p>
                  </a:txBody>
                  <a:tcPr marL="104508" marR="104508" anchor="ctr"/>
                </a:tc>
                <a:tc>
                  <a:txBody>
                    <a:bodyPr/>
                    <a:lstStyle/>
                    <a:p>
                      <a:r>
                        <a:rPr lang="en-US" sz="2000" dirty="0"/>
                        <a:t>3,125</a:t>
                      </a:r>
                    </a:p>
                  </a:txBody>
                  <a:tcPr marL="104508" marR="104508" anchor="ctr"/>
                </a:tc>
                <a:tc>
                  <a:txBody>
                    <a:bodyPr/>
                    <a:lstStyle/>
                    <a:p>
                      <a:r>
                        <a:rPr lang="en-US" sz="2000" dirty="0"/>
                        <a:t>3,125</a:t>
                      </a:r>
                    </a:p>
                  </a:txBody>
                  <a:tcPr marL="104508" marR="104508" anchor="ctr"/>
                </a:tc>
                <a:tc>
                  <a:txBody>
                    <a:bodyPr/>
                    <a:lstStyle/>
                    <a:p>
                      <a:r>
                        <a:rPr lang="en-US" sz="2000" dirty="0"/>
                        <a:t>3,125</a:t>
                      </a:r>
                    </a:p>
                  </a:txBody>
                  <a:tcPr marL="104508" marR="104508" anchor="ctr"/>
                </a:tc>
                <a:extLst>
                  <a:ext uri="{0D108BD9-81ED-4DB2-BD59-A6C34878D82A}">
                    <a16:rowId xmlns:a16="http://schemas.microsoft.com/office/drawing/2014/main" val="10002"/>
                  </a:ext>
                </a:extLst>
              </a:tr>
              <a:tr h="0">
                <a:tc>
                  <a:txBody>
                    <a:bodyPr/>
                    <a:lstStyle/>
                    <a:p>
                      <a:r>
                        <a:rPr lang="en-US" sz="2000" b="1" dirty="0"/>
                        <a:t>Breakeven Q</a:t>
                      </a:r>
                    </a:p>
                  </a:txBody>
                  <a:tcPr marL="104508" marR="104508" anchor="ctr"/>
                </a:tc>
                <a:tc>
                  <a:txBody>
                    <a:bodyPr/>
                    <a:lstStyle/>
                    <a:p>
                      <a:r>
                        <a:rPr lang="en-US" sz="2000" b="1" dirty="0"/>
                        <a:t>625</a:t>
                      </a:r>
                    </a:p>
                  </a:txBody>
                  <a:tcPr marL="104508" marR="104508" anchor="ctr"/>
                </a:tc>
                <a:tc>
                  <a:txBody>
                    <a:bodyPr/>
                    <a:lstStyle/>
                    <a:p>
                      <a:r>
                        <a:rPr lang="en-US" sz="2000" b="1" dirty="0"/>
                        <a:t>625</a:t>
                      </a:r>
                    </a:p>
                  </a:txBody>
                  <a:tcPr marL="104508" marR="104508" anchor="ctr"/>
                </a:tc>
                <a:tc>
                  <a:txBody>
                    <a:bodyPr/>
                    <a:lstStyle/>
                    <a:p>
                      <a:r>
                        <a:rPr lang="en-US" sz="2000" b="1" dirty="0"/>
                        <a:t>1,875</a:t>
                      </a:r>
                    </a:p>
                  </a:txBody>
                  <a:tcPr marL="104508" marR="104508" anchor="ctr"/>
                </a:tc>
                <a:extLst>
                  <a:ext uri="{0D108BD9-81ED-4DB2-BD59-A6C34878D82A}">
                    <a16:rowId xmlns:a16="http://schemas.microsoft.com/office/drawing/2014/main" val="10003"/>
                  </a:ext>
                </a:extLst>
              </a:tr>
            </a:tbl>
          </a:graphicData>
        </a:graphic>
      </p:graphicFrame>
      <p:sp>
        <p:nvSpPr>
          <p:cNvPr id="5" name="Slide Number Placeholder 4">
            <a:extLst>
              <a:ext uri="{FF2B5EF4-FFF2-40B4-BE49-F238E27FC236}">
                <a16:creationId xmlns:a16="http://schemas.microsoft.com/office/drawing/2014/main" id="{55D90CAD-7BE4-43D3-BEAD-E3CAA2F6E370}"/>
              </a:ext>
            </a:extLst>
          </p:cNvPr>
          <p:cNvSpPr>
            <a:spLocks noGrp="1"/>
          </p:cNvSpPr>
          <p:nvPr>
            <p:ph type="sldNum" sz="quarter" idx="10"/>
          </p:nvPr>
        </p:nvSpPr>
        <p:spPr/>
        <p:txBody>
          <a:bodyPr/>
          <a:lstStyle/>
          <a:p>
            <a:fld id="{12FE6A2B-B497-4B95-B38D-B1050728C25E}" type="slidenum">
              <a:rPr lang="en-CA" smtClean="0"/>
              <a:t>79</a:t>
            </a:fld>
            <a:endParaRPr lang="en-CA" dirty="0"/>
          </a:p>
        </p:txBody>
      </p:sp>
    </p:spTree>
    <p:extLst>
      <p:ext uri="{BB962C8B-B14F-4D97-AF65-F5344CB8AC3E}">
        <p14:creationId xmlns:p14="http://schemas.microsoft.com/office/powerpoint/2010/main" val="3715664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sz="quarter" idx="1"/>
          </p:nvPr>
        </p:nvSpPr>
        <p:spPr/>
        <p:txBody>
          <a:bodyPr>
            <a:noAutofit/>
          </a:bodyPr>
          <a:lstStyle/>
          <a:p>
            <a:pPr marL="0" indent="0">
              <a:buNone/>
            </a:pPr>
            <a:r>
              <a:rPr lang="en-CA" sz="2000" b="1" dirty="0"/>
              <a:t>Debt Instrument – borrowed money </a:t>
            </a:r>
          </a:p>
          <a:p>
            <a:pPr marL="0" indent="0">
              <a:buNone/>
            </a:pPr>
            <a:r>
              <a:rPr lang="en-CA" sz="2000" b="1" dirty="0"/>
              <a:t>Use</a:t>
            </a:r>
            <a:r>
              <a:rPr lang="en-CA" sz="2000" dirty="0"/>
              <a:t>: </a:t>
            </a:r>
          </a:p>
          <a:p>
            <a:r>
              <a:rPr lang="en-CA" sz="2000" dirty="0"/>
              <a:t>Purchase CAPITAL ASSETS - used to generate goods/services</a:t>
            </a:r>
          </a:p>
          <a:p>
            <a:pPr marL="0" indent="0">
              <a:buNone/>
            </a:pPr>
            <a:r>
              <a:rPr lang="en-CA" sz="2000" b="1" u="sng" dirty="0"/>
              <a:t>Sources</a:t>
            </a:r>
            <a:r>
              <a:rPr lang="en-CA" sz="2000" b="1" dirty="0"/>
              <a:t> </a:t>
            </a:r>
          </a:p>
          <a:p>
            <a:pPr marL="0" indent="0">
              <a:buNone/>
            </a:pPr>
            <a:r>
              <a:rPr lang="en-CA" sz="2000" b="1" dirty="0"/>
              <a:t>Examples</a:t>
            </a:r>
            <a:r>
              <a:rPr lang="en-CA" sz="2000" dirty="0"/>
              <a:t>: </a:t>
            </a:r>
          </a:p>
          <a:p>
            <a:r>
              <a:rPr lang="en-US" sz="2000" dirty="0"/>
              <a:t>chattel loan, mortgage </a:t>
            </a:r>
          </a:p>
          <a:p>
            <a:pPr marL="0" indent="0">
              <a:buNone/>
            </a:pPr>
            <a:r>
              <a:rPr lang="en-US" sz="2000" b="1" dirty="0"/>
              <a:t>Characteristics</a:t>
            </a:r>
          </a:p>
          <a:p>
            <a:r>
              <a:rPr lang="en-CA" sz="2000" dirty="0"/>
              <a:t>Collateral required</a:t>
            </a:r>
          </a:p>
          <a:p>
            <a:r>
              <a:rPr lang="en-CA" sz="2000" dirty="0"/>
              <a:t>Term of loan related to the useful life of the asset(s)</a:t>
            </a:r>
          </a:p>
          <a:p>
            <a:r>
              <a:rPr lang="en-US" sz="2000" dirty="0"/>
              <a:t>Repayment  </a:t>
            </a:r>
          </a:p>
          <a:p>
            <a:pPr marL="754380" lvl="1" indent="-342900"/>
            <a:r>
              <a:rPr lang="en-CA" sz="2000" dirty="0"/>
              <a:t>Both interest and principal pmts required during the repayment period.</a:t>
            </a:r>
            <a:r>
              <a:rPr lang="en-US" sz="2000" dirty="0"/>
              <a:t>Terms agreed upon with bank – length, rate, payment timing</a:t>
            </a:r>
          </a:p>
          <a:p>
            <a:pPr marL="754380" lvl="1" indent="-342900"/>
            <a:r>
              <a:rPr lang="en-CA" sz="2000" dirty="0"/>
              <a:t>Interest is tax deductible for the corporation paying it</a:t>
            </a:r>
          </a:p>
          <a:p>
            <a:pPr marL="754380" lvl="1" indent="-342900"/>
            <a:r>
              <a:rPr lang="en-CA" sz="2000" dirty="0"/>
              <a:t>Interest rate increases as term of loan increases</a:t>
            </a:r>
          </a:p>
        </p:txBody>
      </p:sp>
      <p:sp>
        <p:nvSpPr>
          <p:cNvPr id="30722" name="Rectangle 2"/>
          <p:cNvSpPr>
            <a:spLocks noGrp="1" noChangeArrowheads="1"/>
          </p:cNvSpPr>
          <p:nvPr>
            <p:ph type="title"/>
          </p:nvPr>
        </p:nvSpPr>
        <p:spPr/>
        <p:txBody>
          <a:bodyPr>
            <a:normAutofit/>
          </a:bodyPr>
          <a:lstStyle/>
          <a:p>
            <a:r>
              <a:rPr lang="en-CA" dirty="0"/>
              <a:t>Debt Financing - </a:t>
            </a:r>
            <a:r>
              <a:rPr lang="en-CA" b="1" dirty="0"/>
              <a:t>Long Term Loan</a:t>
            </a:r>
          </a:p>
        </p:txBody>
      </p:sp>
      <p:sp>
        <p:nvSpPr>
          <p:cNvPr id="2" name="Slide Number Placeholder 1">
            <a:extLst>
              <a:ext uri="{FF2B5EF4-FFF2-40B4-BE49-F238E27FC236}">
                <a16:creationId xmlns:a16="http://schemas.microsoft.com/office/drawing/2014/main" id="{61280003-6AA2-444A-A02C-9A6AA29B43E1}"/>
              </a:ext>
            </a:extLst>
          </p:cNvPr>
          <p:cNvSpPr>
            <a:spLocks noGrp="1"/>
          </p:cNvSpPr>
          <p:nvPr>
            <p:ph type="sldNum" sz="quarter" idx="10"/>
          </p:nvPr>
        </p:nvSpPr>
        <p:spPr/>
        <p:txBody>
          <a:bodyPr/>
          <a:lstStyle/>
          <a:p>
            <a:fld id="{12FE6A2B-B497-4B95-B38D-B1050728C25E}" type="slidenum">
              <a:rPr lang="en-CA" smtClean="0"/>
              <a:t>8</a:t>
            </a:fld>
            <a:endParaRPr lang="en-CA" dirty="0"/>
          </a:p>
        </p:txBody>
      </p:sp>
    </p:spTree>
    <p:extLst>
      <p:ext uri="{BB962C8B-B14F-4D97-AF65-F5344CB8AC3E}">
        <p14:creationId xmlns:p14="http://schemas.microsoft.com/office/powerpoint/2010/main" val="38993518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51B7-8FBE-4240-8FBB-EDCDC0565C4E}"/>
              </a:ext>
            </a:extLst>
          </p:cNvPr>
          <p:cNvSpPr>
            <a:spLocks noGrp="1"/>
          </p:cNvSpPr>
          <p:nvPr>
            <p:ph type="title"/>
          </p:nvPr>
        </p:nvSpPr>
        <p:spPr/>
        <p:txBody>
          <a:bodyPr/>
          <a:lstStyle/>
          <a:p>
            <a:r>
              <a:rPr lang="en-CA" dirty="0"/>
              <a:t>Measure Breakeven in Units: example</a:t>
            </a:r>
          </a:p>
        </p:txBody>
      </p:sp>
      <p:sp>
        <p:nvSpPr>
          <p:cNvPr id="3" name="Content Placeholder 2">
            <a:extLst>
              <a:ext uri="{FF2B5EF4-FFF2-40B4-BE49-F238E27FC236}">
                <a16:creationId xmlns:a16="http://schemas.microsoft.com/office/drawing/2014/main" id="{C07A2958-72C4-434A-A181-42353548B09E}"/>
              </a:ext>
            </a:extLst>
          </p:cNvPr>
          <p:cNvSpPr>
            <a:spLocks noGrp="1"/>
          </p:cNvSpPr>
          <p:nvPr>
            <p:ph sz="quarter" idx="1"/>
          </p:nvPr>
        </p:nvSpPr>
        <p:spPr/>
        <p:txBody>
          <a:bodyPr/>
          <a:lstStyle/>
          <a:p>
            <a:pPr marL="0" indent="0">
              <a:buNone/>
            </a:pPr>
            <a:r>
              <a:rPr lang="en-CA" b="1" dirty="0"/>
              <a:t>Company Info </a:t>
            </a:r>
          </a:p>
          <a:p>
            <a:r>
              <a:rPr lang="en-CA" dirty="0"/>
              <a:t>Units sells for $250. Unit variable costs total $150, and total monthly fixed costs are $50,000. To find the break-even point in units for Company, set the profit to zero in profit equation or use the B/E Units formula</a:t>
            </a:r>
          </a:p>
          <a:p>
            <a:endParaRPr lang="en-CA" dirty="0"/>
          </a:p>
          <a:p>
            <a:r>
              <a:rPr lang="en-CA" b="1" dirty="0"/>
              <a:t>Profit Equation	</a:t>
            </a:r>
            <a:r>
              <a:rPr lang="en-CA" dirty="0"/>
              <a:t>		</a:t>
            </a:r>
          </a:p>
          <a:p>
            <a:endParaRPr lang="en-CA" dirty="0"/>
          </a:p>
        </p:txBody>
      </p:sp>
      <p:pic>
        <p:nvPicPr>
          <p:cNvPr id="5" name="Picture 4">
            <a:extLst>
              <a:ext uri="{FF2B5EF4-FFF2-40B4-BE49-F238E27FC236}">
                <a16:creationId xmlns:a16="http://schemas.microsoft.com/office/drawing/2014/main" id="{01A7EAF3-6ADB-4E22-91CC-9BCCF530C5A4}"/>
              </a:ext>
            </a:extLst>
          </p:cNvPr>
          <p:cNvPicPr>
            <a:picLocks noChangeAspect="1"/>
          </p:cNvPicPr>
          <p:nvPr/>
        </p:nvPicPr>
        <p:blipFill>
          <a:blip r:embed="rId2"/>
          <a:stretch>
            <a:fillRect/>
          </a:stretch>
        </p:blipFill>
        <p:spPr>
          <a:xfrm>
            <a:off x="381000" y="4088003"/>
            <a:ext cx="4800600" cy="1676400"/>
          </a:xfrm>
          <a:prstGeom prst="rect">
            <a:avLst/>
          </a:prstGeom>
        </p:spPr>
      </p:pic>
      <p:sp>
        <p:nvSpPr>
          <p:cNvPr id="6" name="TextBox 5">
            <a:extLst>
              <a:ext uri="{FF2B5EF4-FFF2-40B4-BE49-F238E27FC236}">
                <a16:creationId xmlns:a16="http://schemas.microsoft.com/office/drawing/2014/main" id="{76ED6A0F-BFFD-4688-87CC-D1B9C7616E16}"/>
              </a:ext>
            </a:extLst>
          </p:cNvPr>
          <p:cNvSpPr txBox="1"/>
          <p:nvPr/>
        </p:nvSpPr>
        <p:spPr>
          <a:xfrm>
            <a:off x="5261919" y="3510311"/>
            <a:ext cx="3004131" cy="1538883"/>
          </a:xfrm>
          <a:prstGeom prst="rect">
            <a:avLst/>
          </a:prstGeom>
          <a:noFill/>
        </p:spPr>
        <p:txBody>
          <a:bodyPr wrap="square" rtlCol="0">
            <a:spAutoFit/>
          </a:bodyPr>
          <a:lstStyle/>
          <a:p>
            <a:r>
              <a:rPr lang="en-CA" sz="2000" b="1" dirty="0">
                <a:latin typeface="+mn-lt"/>
              </a:rPr>
              <a:t>BE Unit Formula</a:t>
            </a:r>
          </a:p>
          <a:p>
            <a:endParaRPr lang="en-CA" sz="2000" dirty="0">
              <a:latin typeface="+mn-lt"/>
            </a:endParaRPr>
          </a:p>
          <a:p>
            <a:r>
              <a:rPr lang="en-CA" dirty="0">
                <a:latin typeface="+mn-lt"/>
              </a:rPr>
              <a:t>= 50000/ 250-150</a:t>
            </a:r>
          </a:p>
          <a:p>
            <a:endParaRPr lang="en-CA" dirty="0">
              <a:latin typeface="+mn-lt"/>
            </a:endParaRPr>
          </a:p>
          <a:p>
            <a:r>
              <a:rPr lang="en-CA" dirty="0">
                <a:latin typeface="+mn-lt"/>
              </a:rPr>
              <a:t>= 500 units </a:t>
            </a:r>
          </a:p>
        </p:txBody>
      </p:sp>
      <p:sp>
        <p:nvSpPr>
          <p:cNvPr id="4" name="Slide Number Placeholder 3">
            <a:extLst>
              <a:ext uri="{FF2B5EF4-FFF2-40B4-BE49-F238E27FC236}">
                <a16:creationId xmlns:a16="http://schemas.microsoft.com/office/drawing/2014/main" id="{9C72B751-1023-4024-AA77-21F4ED0C8032}"/>
              </a:ext>
            </a:extLst>
          </p:cNvPr>
          <p:cNvSpPr>
            <a:spLocks noGrp="1"/>
          </p:cNvSpPr>
          <p:nvPr>
            <p:ph type="sldNum" sz="quarter" idx="10"/>
          </p:nvPr>
        </p:nvSpPr>
        <p:spPr/>
        <p:txBody>
          <a:bodyPr/>
          <a:lstStyle/>
          <a:p>
            <a:fld id="{12FE6A2B-B497-4B95-B38D-B1050728C25E}" type="slidenum">
              <a:rPr lang="en-CA" smtClean="0"/>
              <a:t>80</a:t>
            </a:fld>
            <a:endParaRPr lang="en-CA" dirty="0"/>
          </a:p>
        </p:txBody>
      </p:sp>
    </p:spTree>
    <p:extLst>
      <p:ext uri="{BB962C8B-B14F-4D97-AF65-F5344CB8AC3E}">
        <p14:creationId xmlns:p14="http://schemas.microsoft.com/office/powerpoint/2010/main" val="3441852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51B7-8FBE-4240-8FBB-EDCDC0565C4E}"/>
              </a:ext>
            </a:extLst>
          </p:cNvPr>
          <p:cNvSpPr>
            <a:spLocks noGrp="1"/>
          </p:cNvSpPr>
          <p:nvPr>
            <p:ph type="title"/>
          </p:nvPr>
        </p:nvSpPr>
        <p:spPr/>
        <p:txBody>
          <a:bodyPr/>
          <a:lstStyle/>
          <a:p>
            <a:r>
              <a:rPr lang="en-CA" dirty="0"/>
              <a:t>Measure Breakeven in Units: example</a:t>
            </a:r>
          </a:p>
        </p:txBody>
      </p:sp>
      <p:sp>
        <p:nvSpPr>
          <p:cNvPr id="3" name="Content Placeholder 2">
            <a:extLst>
              <a:ext uri="{FF2B5EF4-FFF2-40B4-BE49-F238E27FC236}">
                <a16:creationId xmlns:a16="http://schemas.microsoft.com/office/drawing/2014/main" id="{C07A2958-72C4-434A-A181-42353548B09E}"/>
              </a:ext>
            </a:extLst>
          </p:cNvPr>
          <p:cNvSpPr>
            <a:spLocks noGrp="1"/>
          </p:cNvSpPr>
          <p:nvPr>
            <p:ph sz="quarter" idx="1"/>
          </p:nvPr>
        </p:nvSpPr>
        <p:spPr/>
        <p:txBody>
          <a:bodyPr/>
          <a:lstStyle/>
          <a:p>
            <a:pPr marL="0" indent="0">
              <a:buNone/>
            </a:pPr>
            <a:r>
              <a:rPr lang="en-CA" b="1" dirty="0"/>
              <a:t>Company Info </a:t>
            </a:r>
          </a:p>
          <a:p>
            <a:r>
              <a:rPr lang="en-CA" dirty="0"/>
              <a:t>Units sells for $250. Unit variable costs total $150, and total monthly fixed costs are $50,000. To find the break-even point in units for Company, set the profit to zero in profit equation or use the B/E Units formula</a:t>
            </a:r>
          </a:p>
          <a:p>
            <a:endParaRPr lang="en-CA" dirty="0"/>
          </a:p>
          <a:p>
            <a:endParaRPr lang="en-CA" dirty="0"/>
          </a:p>
        </p:txBody>
      </p:sp>
      <p:pic>
        <p:nvPicPr>
          <p:cNvPr id="8" name="Picture 7">
            <a:extLst>
              <a:ext uri="{FF2B5EF4-FFF2-40B4-BE49-F238E27FC236}">
                <a16:creationId xmlns:a16="http://schemas.microsoft.com/office/drawing/2014/main" id="{8E68AACE-E308-4A1E-855F-2E75AEA55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0" y="3300400"/>
            <a:ext cx="9144000" cy="2439289"/>
          </a:xfrm>
          <a:prstGeom prst="rect">
            <a:avLst/>
          </a:prstGeom>
        </p:spPr>
      </p:pic>
      <p:sp>
        <p:nvSpPr>
          <p:cNvPr id="4" name="Slide Number Placeholder 3">
            <a:extLst>
              <a:ext uri="{FF2B5EF4-FFF2-40B4-BE49-F238E27FC236}">
                <a16:creationId xmlns:a16="http://schemas.microsoft.com/office/drawing/2014/main" id="{2A38044E-51AD-4BA7-A64D-070B89ED8AE4}"/>
              </a:ext>
            </a:extLst>
          </p:cNvPr>
          <p:cNvSpPr>
            <a:spLocks noGrp="1"/>
          </p:cNvSpPr>
          <p:nvPr>
            <p:ph type="sldNum" sz="quarter" idx="10"/>
          </p:nvPr>
        </p:nvSpPr>
        <p:spPr/>
        <p:txBody>
          <a:bodyPr/>
          <a:lstStyle/>
          <a:p>
            <a:fld id="{12FE6A2B-B497-4B95-B38D-B1050728C25E}" type="slidenum">
              <a:rPr lang="en-CA" smtClean="0"/>
              <a:t>81</a:t>
            </a:fld>
            <a:endParaRPr lang="en-CA" dirty="0"/>
          </a:p>
        </p:txBody>
      </p:sp>
    </p:spTree>
    <p:extLst>
      <p:ext uri="{BB962C8B-B14F-4D97-AF65-F5344CB8AC3E}">
        <p14:creationId xmlns:p14="http://schemas.microsoft.com/office/powerpoint/2010/main" val="34213450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51B7-8FBE-4240-8FBB-EDCDC0565C4E}"/>
              </a:ext>
            </a:extLst>
          </p:cNvPr>
          <p:cNvSpPr>
            <a:spLocks noGrp="1"/>
          </p:cNvSpPr>
          <p:nvPr>
            <p:ph type="title"/>
          </p:nvPr>
        </p:nvSpPr>
        <p:spPr/>
        <p:txBody>
          <a:bodyPr/>
          <a:lstStyle/>
          <a:p>
            <a:r>
              <a:rPr lang="en-CA" dirty="0"/>
              <a:t>Measure Breakeven in Units: example</a:t>
            </a:r>
          </a:p>
        </p:txBody>
      </p:sp>
      <p:sp>
        <p:nvSpPr>
          <p:cNvPr id="3" name="Content Placeholder 2">
            <a:extLst>
              <a:ext uri="{FF2B5EF4-FFF2-40B4-BE49-F238E27FC236}">
                <a16:creationId xmlns:a16="http://schemas.microsoft.com/office/drawing/2014/main" id="{C07A2958-72C4-434A-A181-42353548B09E}"/>
              </a:ext>
            </a:extLst>
          </p:cNvPr>
          <p:cNvSpPr>
            <a:spLocks noGrp="1"/>
          </p:cNvSpPr>
          <p:nvPr>
            <p:ph sz="quarter" idx="1"/>
          </p:nvPr>
        </p:nvSpPr>
        <p:spPr/>
        <p:txBody>
          <a:bodyPr/>
          <a:lstStyle/>
          <a:p>
            <a:pPr marL="0" indent="0">
              <a:buNone/>
            </a:pPr>
            <a:r>
              <a:rPr lang="en-CA" b="1" dirty="0"/>
              <a:t>Company Info with target profit of 30,000</a:t>
            </a:r>
          </a:p>
          <a:p>
            <a:r>
              <a:rPr lang="en-CA" dirty="0"/>
              <a:t>Units sells for $250. Unit variable costs total $150, and total monthly fixed costs are $50,000. To find the break-even point in units for Company, set the profit to zero in profit equation or use the B/E Units formula</a:t>
            </a:r>
          </a:p>
          <a:p>
            <a:endParaRPr lang="en-CA" dirty="0"/>
          </a:p>
          <a:p>
            <a:endParaRPr lang="en-CA" dirty="0"/>
          </a:p>
        </p:txBody>
      </p:sp>
      <p:pic>
        <p:nvPicPr>
          <p:cNvPr id="5" name="Picture 4">
            <a:extLst>
              <a:ext uri="{FF2B5EF4-FFF2-40B4-BE49-F238E27FC236}">
                <a16:creationId xmlns:a16="http://schemas.microsoft.com/office/drawing/2014/main" id="{F5B65BAA-51F9-4EA6-B2B5-4E9BB98D20CC}"/>
              </a:ext>
            </a:extLst>
          </p:cNvPr>
          <p:cNvPicPr>
            <a:picLocks noChangeAspect="1"/>
          </p:cNvPicPr>
          <p:nvPr/>
        </p:nvPicPr>
        <p:blipFill>
          <a:blip r:embed="rId2"/>
          <a:stretch>
            <a:fillRect/>
          </a:stretch>
        </p:blipFill>
        <p:spPr>
          <a:xfrm>
            <a:off x="1143000" y="3935296"/>
            <a:ext cx="6244076" cy="2106803"/>
          </a:xfrm>
          <a:prstGeom prst="rect">
            <a:avLst/>
          </a:prstGeom>
        </p:spPr>
      </p:pic>
      <p:sp>
        <p:nvSpPr>
          <p:cNvPr id="6" name="Rectangle 5">
            <a:extLst>
              <a:ext uri="{FF2B5EF4-FFF2-40B4-BE49-F238E27FC236}">
                <a16:creationId xmlns:a16="http://schemas.microsoft.com/office/drawing/2014/main" id="{44BB0BCF-A331-4542-A7CF-BF4B5CC1EA59}"/>
              </a:ext>
            </a:extLst>
          </p:cNvPr>
          <p:cNvSpPr/>
          <p:nvPr/>
        </p:nvSpPr>
        <p:spPr>
          <a:xfrm>
            <a:off x="762000" y="3478535"/>
            <a:ext cx="2341154" cy="461665"/>
          </a:xfrm>
          <a:prstGeom prst="rect">
            <a:avLst/>
          </a:prstGeom>
        </p:spPr>
        <p:txBody>
          <a:bodyPr wrap="none">
            <a:spAutoFit/>
          </a:bodyPr>
          <a:lstStyle/>
          <a:p>
            <a:r>
              <a:rPr lang="en-CA" sz="2400" b="1" dirty="0">
                <a:latin typeface="+mn-lt"/>
              </a:rPr>
              <a:t>Profit Equation</a:t>
            </a:r>
            <a:endParaRPr lang="en-CA" sz="2400" dirty="0">
              <a:latin typeface="+mn-lt"/>
            </a:endParaRPr>
          </a:p>
        </p:txBody>
      </p:sp>
      <p:sp>
        <p:nvSpPr>
          <p:cNvPr id="4" name="Slide Number Placeholder 3">
            <a:extLst>
              <a:ext uri="{FF2B5EF4-FFF2-40B4-BE49-F238E27FC236}">
                <a16:creationId xmlns:a16="http://schemas.microsoft.com/office/drawing/2014/main" id="{D01696D1-6629-464E-B76E-80A0CBED3117}"/>
              </a:ext>
            </a:extLst>
          </p:cNvPr>
          <p:cNvSpPr>
            <a:spLocks noGrp="1"/>
          </p:cNvSpPr>
          <p:nvPr>
            <p:ph type="sldNum" sz="quarter" idx="10"/>
          </p:nvPr>
        </p:nvSpPr>
        <p:spPr/>
        <p:txBody>
          <a:bodyPr/>
          <a:lstStyle/>
          <a:p>
            <a:fld id="{12FE6A2B-B497-4B95-B38D-B1050728C25E}" type="slidenum">
              <a:rPr lang="en-CA" smtClean="0"/>
              <a:t>82</a:t>
            </a:fld>
            <a:endParaRPr lang="en-CA" dirty="0"/>
          </a:p>
        </p:txBody>
      </p:sp>
    </p:spTree>
    <p:extLst>
      <p:ext uri="{BB962C8B-B14F-4D97-AF65-F5344CB8AC3E}">
        <p14:creationId xmlns:p14="http://schemas.microsoft.com/office/powerpoint/2010/main" val="2172372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5546-F006-4DD1-8A70-F4EB2349775A}"/>
              </a:ext>
            </a:extLst>
          </p:cNvPr>
          <p:cNvSpPr>
            <a:spLocks noGrp="1"/>
          </p:cNvSpPr>
          <p:nvPr>
            <p:ph type="title"/>
          </p:nvPr>
        </p:nvSpPr>
        <p:spPr/>
        <p:txBody>
          <a:bodyPr/>
          <a:lstStyle/>
          <a:p>
            <a:r>
              <a:rPr lang="en-CA" dirty="0"/>
              <a:t>Measure Breakeven in Sales </a:t>
            </a:r>
          </a:p>
        </p:txBody>
      </p:sp>
      <p:sp>
        <p:nvSpPr>
          <p:cNvPr id="3" name="Content Placeholder 2">
            <a:extLst>
              <a:ext uri="{FF2B5EF4-FFF2-40B4-BE49-F238E27FC236}">
                <a16:creationId xmlns:a16="http://schemas.microsoft.com/office/drawing/2014/main" id="{508B990B-A273-4B0D-B1AD-F1277E278D30}"/>
              </a:ext>
            </a:extLst>
          </p:cNvPr>
          <p:cNvSpPr>
            <a:spLocks noGrp="1"/>
          </p:cNvSpPr>
          <p:nvPr>
            <p:ph sz="quarter" idx="1"/>
          </p:nvPr>
        </p:nvSpPr>
        <p:spPr/>
        <p:txBody>
          <a:bodyPr>
            <a:normAutofit lnSpcReduction="10000"/>
          </a:bodyPr>
          <a:lstStyle/>
          <a:p>
            <a:pPr marL="0" indent="0">
              <a:buNone/>
            </a:pPr>
            <a:r>
              <a:rPr lang="en-CA" dirty="0"/>
              <a:t>How do companies find the break-even point if they cannot easily measure sales in units?</a:t>
            </a:r>
          </a:p>
          <a:p>
            <a:pPr marL="731520" lvl="1" indent="-457200">
              <a:buFont typeface="+mj-lt"/>
              <a:buAutoNum type="arabicPeriod"/>
            </a:pPr>
            <a:r>
              <a:rPr lang="en-CA" dirty="0"/>
              <a:t>	Compute Contribution Margin Ratio </a:t>
            </a:r>
          </a:p>
          <a:p>
            <a:pPr marL="731520" lvl="1" indent="-457200">
              <a:buFont typeface="+mj-lt"/>
              <a:buAutoNum type="arabicPeriod"/>
            </a:pPr>
            <a:r>
              <a:rPr lang="en-CA" dirty="0"/>
              <a:t>	Compute BE point in sales</a:t>
            </a:r>
          </a:p>
          <a:p>
            <a:pPr marL="0" indent="0">
              <a:buNone/>
            </a:pPr>
            <a:endParaRPr lang="en-CA" dirty="0"/>
          </a:p>
          <a:p>
            <a:pPr marL="274320" lvl="1" indent="0">
              <a:buNone/>
            </a:pPr>
            <a:r>
              <a:rPr lang="en-CA" b="1" dirty="0"/>
              <a:t>1. Contribution Margin Ratio (</a:t>
            </a:r>
            <a:r>
              <a:rPr lang="en-CA" dirty="0"/>
              <a:t>often called </a:t>
            </a:r>
            <a:r>
              <a:rPr lang="en-CA" i="1" dirty="0"/>
              <a:t>contribution margin percent</a:t>
            </a:r>
            <a:r>
              <a:rPr lang="en-CA" dirty="0"/>
              <a:t>) </a:t>
            </a:r>
          </a:p>
          <a:p>
            <a:pPr lvl="1"/>
            <a:r>
              <a:rPr lang="en-CA" dirty="0"/>
              <a:t>measures the amount </a:t>
            </a:r>
            <a:r>
              <a:rPr lang="en-CA" i="1" dirty="0"/>
              <a:t>each sales dollar</a:t>
            </a:r>
            <a:r>
              <a:rPr lang="en-CA" dirty="0"/>
              <a:t> contributes to (1) covering fixed costs and (2) increasing profit. </a:t>
            </a:r>
          </a:p>
          <a:p>
            <a:pPr lvl="1"/>
            <a:r>
              <a:rPr lang="en-CA" dirty="0"/>
              <a:t>Computed as </a:t>
            </a:r>
          </a:p>
          <a:p>
            <a:pPr marL="868680" lvl="3" indent="0">
              <a:buNone/>
            </a:pPr>
            <a:r>
              <a:rPr lang="en-CA" b="1" u="sng" dirty="0"/>
              <a:t>contribution margin per unit (P-VC)</a:t>
            </a:r>
          </a:p>
          <a:p>
            <a:pPr marL="868680" lvl="3" indent="0">
              <a:buNone/>
            </a:pPr>
            <a:r>
              <a:rPr lang="en-CA" b="1" dirty="0"/>
              <a:t>selling price per unit (P)</a:t>
            </a:r>
          </a:p>
          <a:p>
            <a:pPr lvl="3"/>
            <a:r>
              <a:rPr lang="en-CA" b="1" dirty="0"/>
              <a:t>Can also compute as total contribution margin and total sales; the result is the same.</a:t>
            </a:r>
          </a:p>
          <a:p>
            <a:pPr marL="0" indent="0">
              <a:buNone/>
            </a:pPr>
            <a:endParaRPr lang="en-CA" dirty="0"/>
          </a:p>
        </p:txBody>
      </p:sp>
      <p:sp>
        <p:nvSpPr>
          <p:cNvPr id="4" name="Slide Number Placeholder 3">
            <a:extLst>
              <a:ext uri="{FF2B5EF4-FFF2-40B4-BE49-F238E27FC236}">
                <a16:creationId xmlns:a16="http://schemas.microsoft.com/office/drawing/2014/main" id="{BADB713E-CCDB-49C1-943A-B7541BA1D8C4}"/>
              </a:ext>
            </a:extLst>
          </p:cNvPr>
          <p:cNvSpPr>
            <a:spLocks noGrp="1"/>
          </p:cNvSpPr>
          <p:nvPr>
            <p:ph type="sldNum" sz="quarter" idx="10"/>
          </p:nvPr>
        </p:nvSpPr>
        <p:spPr/>
        <p:txBody>
          <a:bodyPr/>
          <a:lstStyle/>
          <a:p>
            <a:fld id="{12FE6A2B-B497-4B95-B38D-B1050728C25E}" type="slidenum">
              <a:rPr lang="en-CA" smtClean="0"/>
              <a:t>83</a:t>
            </a:fld>
            <a:endParaRPr lang="en-CA" dirty="0"/>
          </a:p>
        </p:txBody>
      </p:sp>
    </p:spTree>
    <p:extLst>
      <p:ext uri="{BB962C8B-B14F-4D97-AF65-F5344CB8AC3E}">
        <p14:creationId xmlns:p14="http://schemas.microsoft.com/office/powerpoint/2010/main" val="2908091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5546-F006-4DD1-8A70-F4EB2349775A}"/>
              </a:ext>
            </a:extLst>
          </p:cNvPr>
          <p:cNvSpPr>
            <a:spLocks noGrp="1"/>
          </p:cNvSpPr>
          <p:nvPr>
            <p:ph type="title"/>
          </p:nvPr>
        </p:nvSpPr>
        <p:spPr/>
        <p:txBody>
          <a:bodyPr/>
          <a:lstStyle/>
          <a:p>
            <a:r>
              <a:rPr lang="en-CA" dirty="0"/>
              <a:t>Measure Breakeven in Sales </a:t>
            </a:r>
          </a:p>
        </p:txBody>
      </p:sp>
      <p:sp>
        <p:nvSpPr>
          <p:cNvPr id="3" name="Content Placeholder 2">
            <a:extLst>
              <a:ext uri="{FF2B5EF4-FFF2-40B4-BE49-F238E27FC236}">
                <a16:creationId xmlns:a16="http://schemas.microsoft.com/office/drawing/2014/main" id="{508B990B-A273-4B0D-B1AD-F1277E278D30}"/>
              </a:ext>
            </a:extLst>
          </p:cNvPr>
          <p:cNvSpPr>
            <a:spLocks noGrp="1"/>
          </p:cNvSpPr>
          <p:nvPr>
            <p:ph sz="quarter" idx="1"/>
          </p:nvPr>
        </p:nvSpPr>
        <p:spPr/>
        <p:txBody>
          <a:bodyPr>
            <a:normAutofit/>
          </a:bodyPr>
          <a:lstStyle/>
          <a:p>
            <a:pPr marL="274320" lvl="1" indent="0">
              <a:buNone/>
            </a:pPr>
            <a:endParaRPr lang="en-CA" b="1" dirty="0"/>
          </a:p>
          <a:p>
            <a:pPr marL="274320" lvl="1" indent="0">
              <a:buNone/>
            </a:pPr>
            <a:endParaRPr lang="en-CA" b="1" dirty="0"/>
          </a:p>
          <a:p>
            <a:pPr marL="274320" lvl="1" indent="0">
              <a:buNone/>
            </a:pPr>
            <a:r>
              <a:rPr lang="en-CA" b="1" dirty="0"/>
              <a:t>2. Break even point in sales dollars =</a:t>
            </a:r>
          </a:p>
          <a:p>
            <a:pPr marL="0" indent="0">
              <a:buNone/>
            </a:pPr>
            <a:r>
              <a:rPr lang="en-CA" dirty="0"/>
              <a:t>		</a:t>
            </a:r>
            <a:r>
              <a:rPr lang="en-CA" u="sng" dirty="0"/>
              <a:t>Total fixed costs + Target profit </a:t>
            </a:r>
          </a:p>
          <a:p>
            <a:pPr marL="0" indent="0">
              <a:buNone/>
            </a:pPr>
            <a:r>
              <a:rPr lang="en-CA" dirty="0"/>
              <a:t>		    Contribution margin ratio</a:t>
            </a:r>
          </a:p>
        </p:txBody>
      </p:sp>
      <p:sp>
        <p:nvSpPr>
          <p:cNvPr id="4" name="Slide Number Placeholder 3">
            <a:extLst>
              <a:ext uri="{FF2B5EF4-FFF2-40B4-BE49-F238E27FC236}">
                <a16:creationId xmlns:a16="http://schemas.microsoft.com/office/drawing/2014/main" id="{CB7400D2-193A-4B24-946F-0514344AABA2}"/>
              </a:ext>
            </a:extLst>
          </p:cNvPr>
          <p:cNvSpPr>
            <a:spLocks noGrp="1"/>
          </p:cNvSpPr>
          <p:nvPr>
            <p:ph type="sldNum" sz="quarter" idx="10"/>
          </p:nvPr>
        </p:nvSpPr>
        <p:spPr/>
        <p:txBody>
          <a:bodyPr/>
          <a:lstStyle/>
          <a:p>
            <a:fld id="{12FE6A2B-B497-4B95-B38D-B1050728C25E}" type="slidenum">
              <a:rPr lang="en-CA" smtClean="0"/>
              <a:t>84</a:t>
            </a:fld>
            <a:endParaRPr lang="en-CA" dirty="0"/>
          </a:p>
        </p:txBody>
      </p:sp>
    </p:spTree>
    <p:extLst>
      <p:ext uri="{BB962C8B-B14F-4D97-AF65-F5344CB8AC3E}">
        <p14:creationId xmlns:p14="http://schemas.microsoft.com/office/powerpoint/2010/main" val="19642022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5546-F006-4DD1-8A70-F4EB2349775A}"/>
              </a:ext>
            </a:extLst>
          </p:cNvPr>
          <p:cNvSpPr>
            <a:spLocks noGrp="1"/>
          </p:cNvSpPr>
          <p:nvPr>
            <p:ph type="title"/>
          </p:nvPr>
        </p:nvSpPr>
        <p:spPr/>
        <p:txBody>
          <a:bodyPr/>
          <a:lstStyle/>
          <a:p>
            <a:r>
              <a:rPr lang="en-CA" dirty="0"/>
              <a:t>Measure Breakeven in Sales: Example </a:t>
            </a:r>
          </a:p>
        </p:txBody>
      </p:sp>
      <p:sp>
        <p:nvSpPr>
          <p:cNvPr id="3" name="Content Placeholder 2">
            <a:extLst>
              <a:ext uri="{FF2B5EF4-FFF2-40B4-BE49-F238E27FC236}">
                <a16:creationId xmlns:a16="http://schemas.microsoft.com/office/drawing/2014/main" id="{508B990B-A273-4B0D-B1AD-F1277E278D30}"/>
              </a:ext>
            </a:extLst>
          </p:cNvPr>
          <p:cNvSpPr>
            <a:spLocks noGrp="1"/>
          </p:cNvSpPr>
          <p:nvPr>
            <p:ph sz="quarter" idx="1"/>
          </p:nvPr>
        </p:nvSpPr>
        <p:spPr/>
        <p:txBody>
          <a:bodyPr/>
          <a:lstStyle/>
          <a:p>
            <a:pPr marL="0" indent="0">
              <a:buNone/>
            </a:pPr>
            <a:r>
              <a:rPr lang="en-CA" dirty="0"/>
              <a:t>Same Company Info: </a:t>
            </a:r>
          </a:p>
          <a:p>
            <a:pPr marL="548640" lvl="2" indent="0">
              <a:buNone/>
            </a:pPr>
            <a:r>
              <a:rPr lang="en-CA" b="1" dirty="0"/>
              <a:t>Contribution margin ratio (CMR) </a:t>
            </a:r>
          </a:p>
          <a:p>
            <a:pPr marL="548640" lvl="2" indent="0">
              <a:buNone/>
            </a:pPr>
            <a:r>
              <a:rPr lang="en-CA" dirty="0"/>
              <a:t>	=($250−$150)÷$250</a:t>
            </a:r>
          </a:p>
          <a:p>
            <a:pPr marL="548640" lvl="2" indent="0">
              <a:buNone/>
            </a:pPr>
            <a:r>
              <a:rPr lang="en-CA" dirty="0"/>
              <a:t>Thus each dollar in sales contributes 40 cents ($0.40) to covering fixed costs and increasing profit.</a:t>
            </a:r>
          </a:p>
          <a:p>
            <a:pPr marL="548640" lvl="2" indent="0">
              <a:buNone/>
            </a:pPr>
            <a:endParaRPr lang="en-CA" dirty="0"/>
          </a:p>
          <a:p>
            <a:pPr marL="548640" lvl="2" indent="0">
              <a:buNone/>
            </a:pPr>
            <a:r>
              <a:rPr lang="en-CA" dirty="0"/>
              <a:t>BE point is sales</a:t>
            </a:r>
          </a:p>
          <a:p>
            <a:pPr marL="548640" lvl="2" indent="0">
              <a:buNone/>
            </a:pPr>
            <a:r>
              <a:rPr lang="en-CA" dirty="0"/>
              <a:t>	= {50,000 + 0}/.40</a:t>
            </a:r>
          </a:p>
          <a:p>
            <a:pPr marL="548640" lvl="2" indent="0">
              <a:buNone/>
            </a:pPr>
            <a:r>
              <a:rPr lang="en-CA" dirty="0"/>
              <a:t>	= 125,000 sales </a:t>
            </a:r>
          </a:p>
          <a:p>
            <a:pPr marL="548640" lvl="2" indent="0">
              <a:buNone/>
            </a:pPr>
            <a:endParaRPr lang="en-CA" dirty="0"/>
          </a:p>
          <a:p>
            <a:pPr marL="548640" lvl="2" indent="0">
              <a:buNone/>
            </a:pPr>
            <a:r>
              <a:rPr lang="en-CA" dirty="0"/>
              <a:t> Company must achieve $125,000 in total sales to break even. </a:t>
            </a:r>
          </a:p>
        </p:txBody>
      </p:sp>
      <p:sp>
        <p:nvSpPr>
          <p:cNvPr id="4" name="Slide Number Placeholder 3">
            <a:extLst>
              <a:ext uri="{FF2B5EF4-FFF2-40B4-BE49-F238E27FC236}">
                <a16:creationId xmlns:a16="http://schemas.microsoft.com/office/drawing/2014/main" id="{48F5B55C-3100-4530-AEE2-B0BD44837896}"/>
              </a:ext>
            </a:extLst>
          </p:cNvPr>
          <p:cNvSpPr>
            <a:spLocks noGrp="1"/>
          </p:cNvSpPr>
          <p:nvPr>
            <p:ph type="sldNum" sz="quarter" idx="10"/>
          </p:nvPr>
        </p:nvSpPr>
        <p:spPr/>
        <p:txBody>
          <a:bodyPr/>
          <a:lstStyle/>
          <a:p>
            <a:fld id="{12FE6A2B-B497-4B95-B38D-B1050728C25E}" type="slidenum">
              <a:rPr lang="en-CA" smtClean="0"/>
              <a:t>85</a:t>
            </a:fld>
            <a:endParaRPr lang="en-CA" dirty="0"/>
          </a:p>
        </p:txBody>
      </p:sp>
    </p:spTree>
    <p:extLst>
      <p:ext uri="{BB962C8B-B14F-4D97-AF65-F5344CB8AC3E}">
        <p14:creationId xmlns:p14="http://schemas.microsoft.com/office/powerpoint/2010/main" val="31459525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036B-DBCA-403C-9F9F-5262DAD40492}"/>
              </a:ext>
            </a:extLst>
          </p:cNvPr>
          <p:cNvSpPr>
            <a:spLocks noGrp="1"/>
          </p:cNvSpPr>
          <p:nvPr>
            <p:ph type="title"/>
          </p:nvPr>
        </p:nvSpPr>
        <p:spPr/>
        <p:txBody>
          <a:bodyPr/>
          <a:lstStyle/>
          <a:p>
            <a:r>
              <a:rPr lang="en-CA" dirty="0"/>
              <a:t>Example: CMR, Units and Sales </a:t>
            </a:r>
          </a:p>
        </p:txBody>
      </p:sp>
      <p:sp>
        <p:nvSpPr>
          <p:cNvPr id="3" name="Content Placeholder 2">
            <a:extLst>
              <a:ext uri="{FF2B5EF4-FFF2-40B4-BE49-F238E27FC236}">
                <a16:creationId xmlns:a16="http://schemas.microsoft.com/office/drawing/2014/main" id="{BBD5B0DE-2364-471B-8B0D-C982F36B71A6}"/>
              </a:ext>
            </a:extLst>
          </p:cNvPr>
          <p:cNvSpPr>
            <a:spLocks noGrp="1"/>
          </p:cNvSpPr>
          <p:nvPr>
            <p:ph sz="quarter" idx="1"/>
          </p:nvPr>
        </p:nvSpPr>
        <p:spPr/>
        <p:txBody>
          <a:bodyPr/>
          <a:lstStyle/>
          <a:p>
            <a:endParaRPr lang="en-CA" dirty="0"/>
          </a:p>
        </p:txBody>
      </p:sp>
      <p:pic>
        <p:nvPicPr>
          <p:cNvPr id="5" name="Picture 4">
            <a:extLst>
              <a:ext uri="{FF2B5EF4-FFF2-40B4-BE49-F238E27FC236}">
                <a16:creationId xmlns:a16="http://schemas.microsoft.com/office/drawing/2014/main" id="{0E61E0DE-E10F-492E-A9E0-4A6E4314C80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762000" y="1227438"/>
            <a:ext cx="7620000" cy="4951458"/>
          </a:xfrm>
          <a:prstGeom prst="rect">
            <a:avLst/>
          </a:prstGeom>
        </p:spPr>
      </p:pic>
      <p:sp>
        <p:nvSpPr>
          <p:cNvPr id="4" name="Slide Number Placeholder 3">
            <a:extLst>
              <a:ext uri="{FF2B5EF4-FFF2-40B4-BE49-F238E27FC236}">
                <a16:creationId xmlns:a16="http://schemas.microsoft.com/office/drawing/2014/main" id="{08F9D1DB-19DF-4892-AC67-47A9E2603BD2}"/>
              </a:ext>
            </a:extLst>
          </p:cNvPr>
          <p:cNvSpPr>
            <a:spLocks noGrp="1"/>
          </p:cNvSpPr>
          <p:nvPr>
            <p:ph type="sldNum" sz="quarter" idx="10"/>
          </p:nvPr>
        </p:nvSpPr>
        <p:spPr/>
        <p:txBody>
          <a:bodyPr/>
          <a:lstStyle/>
          <a:p>
            <a:fld id="{12FE6A2B-B497-4B95-B38D-B1050728C25E}" type="slidenum">
              <a:rPr lang="en-CA" smtClean="0"/>
              <a:t>86</a:t>
            </a:fld>
            <a:endParaRPr lang="en-CA" dirty="0"/>
          </a:p>
        </p:txBody>
      </p:sp>
    </p:spTree>
    <p:extLst>
      <p:ext uri="{BB962C8B-B14F-4D97-AF65-F5344CB8AC3E}">
        <p14:creationId xmlns:p14="http://schemas.microsoft.com/office/powerpoint/2010/main" val="17885197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036B-DBCA-403C-9F9F-5262DAD40492}"/>
              </a:ext>
            </a:extLst>
          </p:cNvPr>
          <p:cNvSpPr>
            <a:spLocks noGrp="1"/>
          </p:cNvSpPr>
          <p:nvPr>
            <p:ph type="title"/>
          </p:nvPr>
        </p:nvSpPr>
        <p:spPr/>
        <p:txBody>
          <a:bodyPr/>
          <a:lstStyle/>
          <a:p>
            <a:r>
              <a:rPr lang="en-CA" dirty="0"/>
              <a:t>Example: CMR, Units and Sales </a:t>
            </a:r>
          </a:p>
        </p:txBody>
      </p:sp>
      <p:sp>
        <p:nvSpPr>
          <p:cNvPr id="3" name="Content Placeholder 2">
            <a:extLst>
              <a:ext uri="{FF2B5EF4-FFF2-40B4-BE49-F238E27FC236}">
                <a16:creationId xmlns:a16="http://schemas.microsoft.com/office/drawing/2014/main" id="{BBD5B0DE-2364-471B-8B0D-C982F36B71A6}"/>
              </a:ext>
            </a:extLst>
          </p:cNvPr>
          <p:cNvSpPr>
            <a:spLocks noGrp="1"/>
          </p:cNvSpPr>
          <p:nvPr>
            <p:ph sz="quarter" idx="1"/>
          </p:nvPr>
        </p:nvSpPr>
        <p:spPr/>
        <p:txBody>
          <a:bodyPr/>
          <a:lstStyle/>
          <a:p>
            <a:endParaRPr lang="en-CA" dirty="0"/>
          </a:p>
        </p:txBody>
      </p:sp>
      <p:pic>
        <p:nvPicPr>
          <p:cNvPr id="6" name="Picture 5">
            <a:extLst>
              <a:ext uri="{FF2B5EF4-FFF2-40B4-BE49-F238E27FC236}">
                <a16:creationId xmlns:a16="http://schemas.microsoft.com/office/drawing/2014/main" id="{5C11ABB1-BB00-4F9F-BC6B-D2A37E2B5E1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57200" y="1219200"/>
            <a:ext cx="8077200" cy="4960106"/>
          </a:xfrm>
          <a:prstGeom prst="rect">
            <a:avLst/>
          </a:prstGeom>
        </p:spPr>
      </p:pic>
      <p:sp>
        <p:nvSpPr>
          <p:cNvPr id="4" name="Slide Number Placeholder 3">
            <a:extLst>
              <a:ext uri="{FF2B5EF4-FFF2-40B4-BE49-F238E27FC236}">
                <a16:creationId xmlns:a16="http://schemas.microsoft.com/office/drawing/2014/main" id="{C38A97F6-FDDA-4AD5-9F0B-99221AA78F89}"/>
              </a:ext>
            </a:extLst>
          </p:cNvPr>
          <p:cNvSpPr>
            <a:spLocks noGrp="1"/>
          </p:cNvSpPr>
          <p:nvPr>
            <p:ph type="sldNum" sz="quarter" idx="10"/>
          </p:nvPr>
        </p:nvSpPr>
        <p:spPr/>
        <p:txBody>
          <a:bodyPr/>
          <a:lstStyle/>
          <a:p>
            <a:fld id="{12FE6A2B-B497-4B95-B38D-B1050728C25E}" type="slidenum">
              <a:rPr lang="en-CA" smtClean="0"/>
              <a:t>87</a:t>
            </a:fld>
            <a:endParaRPr lang="en-CA" dirty="0"/>
          </a:p>
        </p:txBody>
      </p:sp>
    </p:spTree>
    <p:extLst>
      <p:ext uri="{BB962C8B-B14F-4D97-AF65-F5344CB8AC3E}">
        <p14:creationId xmlns:p14="http://schemas.microsoft.com/office/powerpoint/2010/main" val="32650584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5753-EA75-4C48-A241-D1FC76F49645}"/>
              </a:ext>
            </a:extLst>
          </p:cNvPr>
          <p:cNvSpPr>
            <a:spLocks noGrp="1"/>
          </p:cNvSpPr>
          <p:nvPr>
            <p:ph type="title"/>
          </p:nvPr>
        </p:nvSpPr>
        <p:spPr/>
        <p:txBody>
          <a:bodyPr>
            <a:normAutofit fontScale="90000"/>
          </a:bodyPr>
          <a:lstStyle/>
          <a:p>
            <a:r>
              <a:rPr lang="en-CA" dirty="0"/>
              <a:t>Measuring Breakeven and Indifference Point</a:t>
            </a:r>
          </a:p>
        </p:txBody>
      </p:sp>
      <p:sp>
        <p:nvSpPr>
          <p:cNvPr id="3" name="Content Placeholder 2">
            <a:extLst>
              <a:ext uri="{FF2B5EF4-FFF2-40B4-BE49-F238E27FC236}">
                <a16:creationId xmlns:a16="http://schemas.microsoft.com/office/drawing/2014/main" id="{42BB2139-CA9A-47B1-B146-DA245C652D24}"/>
              </a:ext>
            </a:extLst>
          </p:cNvPr>
          <p:cNvSpPr>
            <a:spLocks noGrp="1"/>
          </p:cNvSpPr>
          <p:nvPr>
            <p:ph sz="quarter" idx="1"/>
          </p:nvPr>
        </p:nvSpPr>
        <p:spPr/>
        <p:txBody>
          <a:bodyPr>
            <a:normAutofit lnSpcReduction="10000"/>
          </a:bodyPr>
          <a:lstStyle/>
          <a:p>
            <a:pPr marL="0" indent="0">
              <a:buNone/>
            </a:pPr>
            <a:r>
              <a:rPr lang="en-CA" b="1" dirty="0"/>
              <a:t>What if you want to compare two alternatives ? </a:t>
            </a:r>
          </a:p>
          <a:p>
            <a:r>
              <a:rPr lang="en-CA" dirty="0"/>
              <a:t>Use indifference point – Pt in units is the Q for which the profit equations  of the two alternatives are equal.</a:t>
            </a:r>
          </a:p>
          <a:p>
            <a:endParaRPr lang="en-CA" dirty="0"/>
          </a:p>
          <a:p>
            <a:endParaRPr lang="en-CA" dirty="0"/>
          </a:p>
          <a:p>
            <a:endParaRPr lang="en-CA" dirty="0"/>
          </a:p>
          <a:p>
            <a:endParaRPr lang="en-CA" dirty="0"/>
          </a:p>
          <a:p>
            <a:r>
              <a:rPr lang="en-CA" dirty="0"/>
              <a:t>Profit (current plan) = $120Q - $360,000</a:t>
            </a:r>
          </a:p>
          <a:p>
            <a:r>
              <a:rPr lang="en-CA" dirty="0"/>
              <a:t>Profit (proposed plan) = $90Q - $315,000</a:t>
            </a:r>
          </a:p>
          <a:p>
            <a:r>
              <a:rPr lang="en-CA" dirty="0"/>
              <a:t>Set equal to each other: </a:t>
            </a:r>
          </a:p>
          <a:p>
            <a:pPr lvl="1"/>
            <a:r>
              <a:rPr lang="en-CA" dirty="0"/>
              <a:t>$120Q - $360,000 = $90Q - $315,000</a:t>
            </a:r>
          </a:p>
          <a:p>
            <a:pPr lvl="1"/>
            <a:r>
              <a:rPr lang="en-CA" dirty="0"/>
              <a:t>$30Q = $45,000                 </a:t>
            </a:r>
          </a:p>
          <a:p>
            <a:pPr lvl="1"/>
            <a:r>
              <a:rPr lang="en-CA" dirty="0"/>
              <a:t>Q = 1,500 units</a:t>
            </a:r>
          </a:p>
          <a:p>
            <a:endParaRPr lang="en-CA" dirty="0"/>
          </a:p>
        </p:txBody>
      </p:sp>
      <p:pic>
        <p:nvPicPr>
          <p:cNvPr id="5" name="Picture 4">
            <a:extLst>
              <a:ext uri="{FF2B5EF4-FFF2-40B4-BE49-F238E27FC236}">
                <a16:creationId xmlns:a16="http://schemas.microsoft.com/office/drawing/2014/main" id="{1F860F91-DC5C-46A3-B7EE-505ABCA4F5C4}"/>
              </a:ext>
            </a:extLst>
          </p:cNvPr>
          <p:cNvPicPr>
            <a:picLocks noChangeAspect="1"/>
          </p:cNvPicPr>
          <p:nvPr/>
        </p:nvPicPr>
        <p:blipFill rotWithShape="1">
          <a:blip r:embed="rId3"/>
          <a:srcRect t="6098"/>
          <a:stretch/>
        </p:blipFill>
        <p:spPr>
          <a:xfrm>
            <a:off x="304800" y="2286000"/>
            <a:ext cx="8658225" cy="1466850"/>
          </a:xfrm>
          <a:prstGeom prst="rect">
            <a:avLst/>
          </a:prstGeom>
        </p:spPr>
      </p:pic>
      <p:sp>
        <p:nvSpPr>
          <p:cNvPr id="4" name="Slide Number Placeholder 3">
            <a:extLst>
              <a:ext uri="{FF2B5EF4-FFF2-40B4-BE49-F238E27FC236}">
                <a16:creationId xmlns:a16="http://schemas.microsoft.com/office/drawing/2014/main" id="{49757122-5854-4F2B-BB53-97CBEA897DAD}"/>
              </a:ext>
            </a:extLst>
          </p:cNvPr>
          <p:cNvSpPr>
            <a:spLocks noGrp="1"/>
          </p:cNvSpPr>
          <p:nvPr>
            <p:ph type="sldNum" sz="quarter" idx="10"/>
          </p:nvPr>
        </p:nvSpPr>
        <p:spPr/>
        <p:txBody>
          <a:bodyPr/>
          <a:lstStyle/>
          <a:p>
            <a:fld id="{12FE6A2B-B497-4B95-B38D-B1050728C25E}" type="slidenum">
              <a:rPr lang="en-CA" smtClean="0"/>
              <a:t>88</a:t>
            </a:fld>
            <a:endParaRPr lang="en-CA" dirty="0"/>
          </a:p>
        </p:txBody>
      </p:sp>
    </p:spTree>
    <p:extLst>
      <p:ext uri="{BB962C8B-B14F-4D97-AF65-F5344CB8AC3E}">
        <p14:creationId xmlns:p14="http://schemas.microsoft.com/office/powerpoint/2010/main" val="484818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5753-EA75-4C48-A241-D1FC76F49645}"/>
              </a:ext>
            </a:extLst>
          </p:cNvPr>
          <p:cNvSpPr>
            <a:spLocks noGrp="1"/>
          </p:cNvSpPr>
          <p:nvPr>
            <p:ph type="title"/>
          </p:nvPr>
        </p:nvSpPr>
        <p:spPr/>
        <p:txBody>
          <a:bodyPr>
            <a:normAutofit fontScale="90000"/>
          </a:bodyPr>
          <a:lstStyle/>
          <a:p>
            <a:r>
              <a:rPr lang="en-CA" dirty="0"/>
              <a:t>Measuring Breakeven and Indifference Point</a:t>
            </a:r>
          </a:p>
        </p:txBody>
      </p:sp>
      <p:sp>
        <p:nvSpPr>
          <p:cNvPr id="3" name="Content Placeholder 2">
            <a:extLst>
              <a:ext uri="{FF2B5EF4-FFF2-40B4-BE49-F238E27FC236}">
                <a16:creationId xmlns:a16="http://schemas.microsoft.com/office/drawing/2014/main" id="{42BB2139-CA9A-47B1-B146-DA245C652D24}"/>
              </a:ext>
            </a:extLst>
          </p:cNvPr>
          <p:cNvSpPr>
            <a:spLocks noGrp="1"/>
          </p:cNvSpPr>
          <p:nvPr>
            <p:ph sz="quarter" idx="1"/>
          </p:nvPr>
        </p:nvSpPr>
        <p:spPr/>
        <p:txBody>
          <a:bodyPr>
            <a:normAutofit/>
          </a:bodyPr>
          <a:lstStyle/>
          <a:p>
            <a:pPr marL="0" indent="0">
              <a:buNone/>
            </a:pPr>
            <a:r>
              <a:rPr lang="en-CA" b="1" dirty="0"/>
              <a:t>What if you want to compare two alternatives ? Graph it </a:t>
            </a:r>
          </a:p>
          <a:p>
            <a:r>
              <a:rPr lang="en-CA" b="1" dirty="0"/>
              <a:t>Total Revenue Curve is same for both alternatives  </a:t>
            </a:r>
          </a:p>
          <a:p>
            <a:r>
              <a:rPr lang="en-CA" dirty="0"/>
              <a:t>Cost curves are different</a:t>
            </a:r>
          </a:p>
        </p:txBody>
      </p:sp>
      <p:pic>
        <p:nvPicPr>
          <p:cNvPr id="6" name="Picture 5">
            <a:extLst>
              <a:ext uri="{FF2B5EF4-FFF2-40B4-BE49-F238E27FC236}">
                <a16:creationId xmlns:a16="http://schemas.microsoft.com/office/drawing/2014/main" id="{E4917063-4816-4C0B-B516-CEBB15B9C22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38935" y="2507654"/>
            <a:ext cx="7510462" cy="3893146"/>
          </a:xfrm>
          <a:prstGeom prst="rect">
            <a:avLst/>
          </a:prstGeom>
        </p:spPr>
      </p:pic>
      <p:sp>
        <p:nvSpPr>
          <p:cNvPr id="4" name="Slide Number Placeholder 3">
            <a:extLst>
              <a:ext uri="{FF2B5EF4-FFF2-40B4-BE49-F238E27FC236}">
                <a16:creationId xmlns:a16="http://schemas.microsoft.com/office/drawing/2014/main" id="{704FD3A8-D010-4157-A405-A312C8E3AD1C}"/>
              </a:ext>
            </a:extLst>
          </p:cNvPr>
          <p:cNvSpPr>
            <a:spLocks noGrp="1"/>
          </p:cNvSpPr>
          <p:nvPr>
            <p:ph type="sldNum" sz="quarter" idx="10"/>
          </p:nvPr>
        </p:nvSpPr>
        <p:spPr/>
        <p:txBody>
          <a:bodyPr/>
          <a:lstStyle/>
          <a:p>
            <a:fld id="{12FE6A2B-B497-4B95-B38D-B1050728C25E}" type="slidenum">
              <a:rPr lang="en-CA" smtClean="0"/>
              <a:t>89</a:t>
            </a:fld>
            <a:endParaRPr lang="en-CA" dirty="0"/>
          </a:p>
        </p:txBody>
      </p:sp>
    </p:spTree>
    <p:extLst>
      <p:ext uri="{BB962C8B-B14F-4D97-AF65-F5344CB8AC3E}">
        <p14:creationId xmlns:p14="http://schemas.microsoft.com/office/powerpoint/2010/main" val="246057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p:txBody>
          <a:bodyPr>
            <a:normAutofit/>
          </a:bodyPr>
          <a:lstStyle/>
          <a:p>
            <a:pPr marL="0" indent="0">
              <a:buNone/>
            </a:pPr>
            <a:r>
              <a:rPr lang="en-US" altLang="en-US" sz="2000" b="1" dirty="0"/>
              <a:t>Parts of a Typical Loan Agreement</a:t>
            </a:r>
          </a:p>
          <a:p>
            <a:r>
              <a:rPr lang="en-US" altLang="en-US" sz="2000" b="1" u="sng" dirty="0"/>
              <a:t>Note</a:t>
            </a:r>
            <a:r>
              <a:rPr lang="en-US" altLang="en-US" sz="2000" dirty="0"/>
              <a:t>: Specifies the principal and the interest and the timing of repayment.</a:t>
            </a:r>
          </a:p>
          <a:p>
            <a:r>
              <a:rPr lang="en-US" altLang="en-US" sz="2000" b="1" u="sng" dirty="0"/>
              <a:t>Collateral</a:t>
            </a:r>
            <a:r>
              <a:rPr lang="en-US" altLang="en-US" sz="2000" dirty="0"/>
              <a:t>: Specifies assets assigned and terms under which lender takes possession of assets. </a:t>
            </a:r>
          </a:p>
          <a:p>
            <a:r>
              <a:rPr lang="en-US" altLang="en-US" sz="2000" b="1" u="sng" dirty="0"/>
              <a:t>Covenants</a:t>
            </a:r>
            <a:r>
              <a:rPr lang="en-US" altLang="en-US" sz="2000" dirty="0"/>
              <a:t>: Specifies actions that the borrower must take. Maintaining liquidity and equity as measured by financial ratios, maintaining insurance, file financial reports, pay taxes, etc.  </a:t>
            </a:r>
          </a:p>
          <a:p>
            <a:r>
              <a:rPr lang="en-US" altLang="en-US" sz="2000" b="1" u="sng" dirty="0"/>
              <a:t>Borrower</a:t>
            </a:r>
            <a:r>
              <a:rPr lang="en-US" altLang="en-US" sz="2000" dirty="0"/>
              <a:t> </a:t>
            </a:r>
            <a:r>
              <a:rPr lang="en-US" altLang="en-US" sz="2000" b="1" u="sng" dirty="0"/>
              <a:t>Guarantees</a:t>
            </a:r>
            <a:r>
              <a:rPr lang="en-US" altLang="en-US" sz="2000" dirty="0"/>
              <a:t>: Who is liable and for what? Related to legal structures </a:t>
            </a:r>
          </a:p>
          <a:p>
            <a:r>
              <a:rPr lang="en-US" altLang="en-US" sz="2000" b="1" u="sng" dirty="0"/>
              <a:t>Events of Default</a:t>
            </a:r>
            <a:r>
              <a:rPr lang="en-US" altLang="en-US" sz="2000" dirty="0"/>
              <a:t>: Exact conditions under which a loan is considered in default. </a:t>
            </a:r>
          </a:p>
        </p:txBody>
      </p:sp>
      <p:sp>
        <p:nvSpPr>
          <p:cNvPr id="29698" name="Rectangle 2"/>
          <p:cNvSpPr>
            <a:spLocks noGrp="1" noChangeArrowheads="1"/>
          </p:cNvSpPr>
          <p:nvPr>
            <p:ph type="title"/>
          </p:nvPr>
        </p:nvSpPr>
        <p:spPr/>
        <p:txBody>
          <a:bodyPr>
            <a:normAutofit/>
          </a:bodyPr>
          <a:lstStyle/>
          <a:p>
            <a:r>
              <a:rPr lang="en-CA" dirty="0"/>
              <a:t>Debt Financing - </a:t>
            </a:r>
            <a:r>
              <a:rPr lang="en-CA" b="1" dirty="0"/>
              <a:t>Long Term Loan</a:t>
            </a:r>
            <a:endParaRPr lang="en-US" altLang="en-US" b="1" dirty="0"/>
          </a:p>
        </p:txBody>
      </p:sp>
      <p:sp>
        <p:nvSpPr>
          <p:cNvPr id="2" name="Slide Number Placeholder 1">
            <a:extLst>
              <a:ext uri="{FF2B5EF4-FFF2-40B4-BE49-F238E27FC236}">
                <a16:creationId xmlns:a16="http://schemas.microsoft.com/office/drawing/2014/main" id="{9C9141A3-F166-47C2-95BA-75CA614535A1}"/>
              </a:ext>
            </a:extLst>
          </p:cNvPr>
          <p:cNvSpPr>
            <a:spLocks noGrp="1"/>
          </p:cNvSpPr>
          <p:nvPr>
            <p:ph type="sldNum" sz="quarter" idx="10"/>
          </p:nvPr>
        </p:nvSpPr>
        <p:spPr/>
        <p:txBody>
          <a:bodyPr/>
          <a:lstStyle/>
          <a:p>
            <a:fld id="{12FE6A2B-B497-4B95-B38D-B1050728C25E}" type="slidenum">
              <a:rPr lang="en-CA" smtClean="0"/>
              <a:t>9</a:t>
            </a:fld>
            <a:endParaRPr lang="en-CA" dirty="0"/>
          </a:p>
        </p:txBody>
      </p:sp>
    </p:spTree>
    <p:extLst>
      <p:ext uri="{BB962C8B-B14F-4D97-AF65-F5344CB8AC3E}">
        <p14:creationId xmlns:p14="http://schemas.microsoft.com/office/powerpoint/2010/main" val="42199765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5753-EA75-4C48-A241-D1FC76F49645}"/>
              </a:ext>
            </a:extLst>
          </p:cNvPr>
          <p:cNvSpPr>
            <a:spLocks noGrp="1"/>
          </p:cNvSpPr>
          <p:nvPr>
            <p:ph type="title"/>
          </p:nvPr>
        </p:nvSpPr>
        <p:spPr/>
        <p:txBody>
          <a:bodyPr>
            <a:normAutofit fontScale="90000"/>
          </a:bodyPr>
          <a:lstStyle/>
          <a:p>
            <a:r>
              <a:rPr lang="en-CA" dirty="0"/>
              <a:t>Measuring Breakeven and Indifference Point</a:t>
            </a:r>
          </a:p>
        </p:txBody>
      </p:sp>
      <p:sp>
        <p:nvSpPr>
          <p:cNvPr id="3" name="Content Placeholder 2">
            <a:extLst>
              <a:ext uri="{FF2B5EF4-FFF2-40B4-BE49-F238E27FC236}">
                <a16:creationId xmlns:a16="http://schemas.microsoft.com/office/drawing/2014/main" id="{42BB2139-CA9A-47B1-B146-DA245C652D24}"/>
              </a:ext>
            </a:extLst>
          </p:cNvPr>
          <p:cNvSpPr>
            <a:spLocks noGrp="1"/>
          </p:cNvSpPr>
          <p:nvPr>
            <p:ph sz="quarter" idx="1"/>
          </p:nvPr>
        </p:nvSpPr>
        <p:spPr/>
        <p:txBody>
          <a:bodyPr>
            <a:normAutofit/>
          </a:bodyPr>
          <a:lstStyle/>
          <a:p>
            <a:pPr marL="0" indent="0">
              <a:buNone/>
            </a:pPr>
            <a:r>
              <a:rPr lang="en-CA" b="1" dirty="0"/>
              <a:t>What if you want to compare two alternatives</a:t>
            </a:r>
          </a:p>
          <a:p>
            <a:pPr marL="0" indent="0">
              <a:buNone/>
            </a:pPr>
            <a:endParaRPr lang="en-CA" b="1" dirty="0"/>
          </a:p>
          <a:p>
            <a:r>
              <a:rPr lang="en-CA" dirty="0"/>
              <a:t>The current plan breaks even before the proposed plan.</a:t>
            </a:r>
          </a:p>
          <a:p>
            <a:r>
              <a:rPr lang="en-CA" b="1" dirty="0"/>
              <a:t>At 1500 units</a:t>
            </a:r>
            <a:r>
              <a:rPr lang="en-CA" dirty="0"/>
              <a:t>, the plans have the same total cost.</a:t>
            </a:r>
          </a:p>
          <a:p>
            <a:r>
              <a:rPr lang="en-CA" b="1" dirty="0"/>
              <a:t>Less than 1500</a:t>
            </a:r>
            <a:r>
              <a:rPr lang="en-CA" dirty="0"/>
              <a:t>, profits are negative under BOTH plans at this point.</a:t>
            </a:r>
          </a:p>
          <a:p>
            <a:r>
              <a:rPr lang="en-CA" dirty="0"/>
              <a:t>Greater than 1500 ( but really 3000) , current plan better</a:t>
            </a:r>
          </a:p>
          <a:p>
            <a:pPr lvl="1"/>
            <a:r>
              <a:rPr lang="en-CA" dirty="0"/>
              <a:t>Each unit sold provides a larger contribution to profits under the current plan.</a:t>
            </a:r>
          </a:p>
        </p:txBody>
      </p:sp>
      <p:sp>
        <p:nvSpPr>
          <p:cNvPr id="4" name="Slide Number Placeholder 3">
            <a:extLst>
              <a:ext uri="{FF2B5EF4-FFF2-40B4-BE49-F238E27FC236}">
                <a16:creationId xmlns:a16="http://schemas.microsoft.com/office/drawing/2014/main" id="{516D65F7-76EF-4FF8-A3DC-2361B005F967}"/>
              </a:ext>
            </a:extLst>
          </p:cNvPr>
          <p:cNvSpPr>
            <a:spLocks noGrp="1"/>
          </p:cNvSpPr>
          <p:nvPr>
            <p:ph type="sldNum" sz="quarter" idx="10"/>
          </p:nvPr>
        </p:nvSpPr>
        <p:spPr/>
        <p:txBody>
          <a:bodyPr/>
          <a:lstStyle/>
          <a:p>
            <a:fld id="{12FE6A2B-B497-4B95-B38D-B1050728C25E}" type="slidenum">
              <a:rPr lang="en-CA" smtClean="0"/>
              <a:t>90</a:t>
            </a:fld>
            <a:endParaRPr lang="en-CA" dirty="0"/>
          </a:p>
        </p:txBody>
      </p:sp>
    </p:spTree>
    <p:extLst>
      <p:ext uri="{BB962C8B-B14F-4D97-AF65-F5344CB8AC3E}">
        <p14:creationId xmlns:p14="http://schemas.microsoft.com/office/powerpoint/2010/main" val="24519999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5753-EA75-4C48-A241-D1FC76F49645}"/>
              </a:ext>
            </a:extLst>
          </p:cNvPr>
          <p:cNvSpPr>
            <a:spLocks noGrp="1"/>
          </p:cNvSpPr>
          <p:nvPr>
            <p:ph type="title"/>
          </p:nvPr>
        </p:nvSpPr>
        <p:spPr/>
        <p:txBody>
          <a:bodyPr>
            <a:normAutofit fontScale="90000"/>
          </a:bodyPr>
          <a:lstStyle/>
          <a:p>
            <a:r>
              <a:rPr lang="en-CA" dirty="0"/>
              <a:t>Measuring Breakeven and Margin of Safety </a:t>
            </a:r>
          </a:p>
        </p:txBody>
      </p:sp>
      <p:sp>
        <p:nvSpPr>
          <p:cNvPr id="3" name="Content Placeholder 2">
            <a:extLst>
              <a:ext uri="{FF2B5EF4-FFF2-40B4-BE49-F238E27FC236}">
                <a16:creationId xmlns:a16="http://schemas.microsoft.com/office/drawing/2014/main" id="{42BB2139-CA9A-47B1-B146-DA245C652D24}"/>
              </a:ext>
            </a:extLst>
          </p:cNvPr>
          <p:cNvSpPr>
            <a:spLocks noGrp="1"/>
          </p:cNvSpPr>
          <p:nvPr>
            <p:ph sz="quarter" idx="1"/>
          </p:nvPr>
        </p:nvSpPr>
        <p:spPr/>
        <p:txBody>
          <a:bodyPr>
            <a:normAutofit/>
          </a:bodyPr>
          <a:lstStyle/>
          <a:p>
            <a:pPr marL="0" indent="0">
              <a:buNone/>
            </a:pPr>
            <a:r>
              <a:rPr lang="en-CA" dirty="0"/>
              <a:t>The margin of safety is a measure of how far past the breakeven point a company is operating, or plans to operate. It can be measured 3 ways. </a:t>
            </a:r>
          </a:p>
          <a:p>
            <a:pPr marL="0" indent="0">
              <a:buNone/>
            </a:pPr>
            <a:endParaRPr lang="en-CA" dirty="0"/>
          </a:p>
          <a:p>
            <a:pPr marL="0" indent="0">
              <a:buNone/>
            </a:pPr>
            <a:r>
              <a:rPr lang="en-CA" dirty="0"/>
              <a:t>1</a:t>
            </a:r>
          </a:p>
          <a:p>
            <a:pPr marL="0" indent="0">
              <a:buNone/>
            </a:pPr>
            <a:endParaRPr lang="en-CA" dirty="0"/>
          </a:p>
          <a:p>
            <a:pPr marL="0" indent="0">
              <a:buNone/>
            </a:pPr>
            <a:r>
              <a:rPr lang="en-CA" dirty="0"/>
              <a:t>2</a:t>
            </a:r>
          </a:p>
          <a:p>
            <a:pPr marL="0" indent="0">
              <a:buNone/>
            </a:pPr>
            <a:endParaRPr lang="en-CA" sz="3200" dirty="0"/>
          </a:p>
          <a:p>
            <a:pPr marL="0" indent="0">
              <a:buNone/>
            </a:pPr>
            <a:r>
              <a:rPr lang="en-CA" dirty="0"/>
              <a:t>3</a:t>
            </a:r>
          </a:p>
          <a:p>
            <a:pPr marL="0" indent="0">
              <a:buNone/>
            </a:pPr>
            <a:endParaRPr lang="en-CA" dirty="0"/>
          </a:p>
          <a:p>
            <a:pPr marL="0" indent="0">
              <a:buNone/>
            </a:pPr>
            <a:endParaRPr lang="en-CA" dirty="0"/>
          </a:p>
          <a:p>
            <a:pPr marL="0" indent="0">
              <a:buNone/>
            </a:pPr>
            <a:endParaRPr lang="en-CA" dirty="0"/>
          </a:p>
          <a:p>
            <a:pPr marL="0" indent="0">
              <a:buNone/>
            </a:pPr>
            <a:endParaRPr lang="en-CA" dirty="0"/>
          </a:p>
        </p:txBody>
      </p:sp>
      <p:pic>
        <p:nvPicPr>
          <p:cNvPr id="5" name="Picture 4">
            <a:extLst>
              <a:ext uri="{FF2B5EF4-FFF2-40B4-BE49-F238E27FC236}">
                <a16:creationId xmlns:a16="http://schemas.microsoft.com/office/drawing/2014/main" id="{B0FD4AD8-1BAC-4F2F-8330-C23B9E935A0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109662" y="2386381"/>
            <a:ext cx="6924675" cy="4014419"/>
          </a:xfrm>
          <a:prstGeom prst="rect">
            <a:avLst/>
          </a:prstGeom>
        </p:spPr>
      </p:pic>
      <p:sp>
        <p:nvSpPr>
          <p:cNvPr id="4" name="Slide Number Placeholder 3">
            <a:extLst>
              <a:ext uri="{FF2B5EF4-FFF2-40B4-BE49-F238E27FC236}">
                <a16:creationId xmlns:a16="http://schemas.microsoft.com/office/drawing/2014/main" id="{2C879CE1-8672-4A75-A327-B8FE4BFF129B}"/>
              </a:ext>
            </a:extLst>
          </p:cNvPr>
          <p:cNvSpPr>
            <a:spLocks noGrp="1"/>
          </p:cNvSpPr>
          <p:nvPr>
            <p:ph type="sldNum" sz="quarter" idx="10"/>
          </p:nvPr>
        </p:nvSpPr>
        <p:spPr/>
        <p:txBody>
          <a:bodyPr/>
          <a:lstStyle/>
          <a:p>
            <a:fld id="{12FE6A2B-B497-4B95-B38D-B1050728C25E}" type="slidenum">
              <a:rPr lang="en-CA" smtClean="0"/>
              <a:t>91</a:t>
            </a:fld>
            <a:endParaRPr lang="en-CA" dirty="0"/>
          </a:p>
        </p:txBody>
      </p:sp>
    </p:spTree>
    <p:extLst>
      <p:ext uri="{BB962C8B-B14F-4D97-AF65-F5344CB8AC3E}">
        <p14:creationId xmlns:p14="http://schemas.microsoft.com/office/powerpoint/2010/main" val="18225099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5753-EA75-4C48-A241-D1FC76F49645}"/>
              </a:ext>
            </a:extLst>
          </p:cNvPr>
          <p:cNvSpPr>
            <a:spLocks noGrp="1"/>
          </p:cNvSpPr>
          <p:nvPr>
            <p:ph type="title"/>
          </p:nvPr>
        </p:nvSpPr>
        <p:spPr/>
        <p:txBody>
          <a:bodyPr>
            <a:normAutofit fontScale="90000"/>
          </a:bodyPr>
          <a:lstStyle/>
          <a:p>
            <a:r>
              <a:rPr lang="en-CA" dirty="0"/>
              <a:t>Example: Measuring Breakeven and Margin of Safety </a:t>
            </a:r>
          </a:p>
        </p:txBody>
      </p:sp>
      <p:sp>
        <p:nvSpPr>
          <p:cNvPr id="3" name="Content Placeholder 2">
            <a:extLst>
              <a:ext uri="{FF2B5EF4-FFF2-40B4-BE49-F238E27FC236}">
                <a16:creationId xmlns:a16="http://schemas.microsoft.com/office/drawing/2014/main" id="{42BB2139-CA9A-47B1-B146-DA245C652D24}"/>
              </a:ext>
            </a:extLst>
          </p:cNvPr>
          <p:cNvSpPr>
            <a:spLocks noGrp="1"/>
          </p:cNvSpPr>
          <p:nvPr>
            <p:ph sz="quarter" idx="1"/>
          </p:nvPr>
        </p:nvSpPr>
        <p:spPr/>
        <p:txBody>
          <a:bodyPr>
            <a:normAutofit/>
          </a:bodyPr>
          <a:lstStyle/>
          <a:p>
            <a:pPr marL="0" indent="0">
              <a:buNone/>
            </a:pPr>
            <a:endParaRPr lang="en-CA" dirty="0"/>
          </a:p>
          <a:p>
            <a:pPr marL="0" indent="0">
              <a:buNone/>
            </a:pPr>
            <a:endParaRPr lang="en-CA" dirty="0"/>
          </a:p>
          <a:p>
            <a:pPr marL="0" indent="0">
              <a:buNone/>
            </a:pPr>
            <a:endParaRPr lang="en-CA" dirty="0"/>
          </a:p>
          <a:p>
            <a:pPr marL="0" indent="0">
              <a:buNone/>
            </a:pPr>
            <a:endParaRPr lang="en-CA" dirty="0"/>
          </a:p>
        </p:txBody>
      </p:sp>
      <p:pic>
        <p:nvPicPr>
          <p:cNvPr id="6" name="Picture 5">
            <a:extLst>
              <a:ext uri="{FF2B5EF4-FFF2-40B4-BE49-F238E27FC236}">
                <a16:creationId xmlns:a16="http://schemas.microsoft.com/office/drawing/2014/main" id="{3AD14A8E-D3E3-446B-AE4D-896D6D2CB4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33400" y="1237735"/>
            <a:ext cx="8001000" cy="5181230"/>
          </a:xfrm>
          <a:prstGeom prst="rect">
            <a:avLst/>
          </a:prstGeom>
        </p:spPr>
      </p:pic>
      <p:sp>
        <p:nvSpPr>
          <p:cNvPr id="4" name="Slide Number Placeholder 3">
            <a:extLst>
              <a:ext uri="{FF2B5EF4-FFF2-40B4-BE49-F238E27FC236}">
                <a16:creationId xmlns:a16="http://schemas.microsoft.com/office/drawing/2014/main" id="{9E502A0D-F9D2-4D27-A786-8D02D65B79F7}"/>
              </a:ext>
            </a:extLst>
          </p:cNvPr>
          <p:cNvSpPr>
            <a:spLocks noGrp="1"/>
          </p:cNvSpPr>
          <p:nvPr>
            <p:ph type="sldNum" sz="quarter" idx="10"/>
          </p:nvPr>
        </p:nvSpPr>
        <p:spPr/>
        <p:txBody>
          <a:bodyPr/>
          <a:lstStyle/>
          <a:p>
            <a:fld id="{12FE6A2B-B497-4B95-B38D-B1050728C25E}" type="slidenum">
              <a:rPr lang="en-CA" smtClean="0"/>
              <a:t>92</a:t>
            </a:fld>
            <a:endParaRPr lang="en-CA" dirty="0"/>
          </a:p>
        </p:txBody>
      </p:sp>
    </p:spTree>
    <p:extLst>
      <p:ext uri="{BB962C8B-B14F-4D97-AF65-F5344CB8AC3E}">
        <p14:creationId xmlns:p14="http://schemas.microsoft.com/office/powerpoint/2010/main" val="3860891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7">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EEECE1"/>
      </a:accent5>
      <a:accent6>
        <a:srgbClr val="B22600"/>
      </a:accent6>
      <a:hlink>
        <a:srgbClr val="0070C0"/>
      </a:hlink>
      <a:folHlink>
        <a:srgbClr val="666699"/>
      </a:folHlink>
    </a:clrScheme>
    <a:fontScheme name="Custom 1">
      <a:majorFont>
        <a:latin typeface="Century Gothic"/>
        <a:ea typeface=""/>
        <a:cs typeface=""/>
      </a:majorFont>
      <a:minorFont>
        <a:latin typeface="Cambr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22977</TotalTime>
  <Words>4368</Words>
  <Application>Microsoft Office PowerPoint</Application>
  <PresentationFormat>On-screen Show (4:3)</PresentationFormat>
  <Paragraphs>774</Paragraphs>
  <Slides>92</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Arial</vt:lpstr>
      <vt:lpstr>Calibri</vt:lpstr>
      <vt:lpstr>Cambria</vt:lpstr>
      <vt:lpstr>Century Gothic</vt:lpstr>
      <vt:lpstr>Garamond</vt:lpstr>
      <vt:lpstr>Helvetica</vt:lpstr>
      <vt:lpstr>Microsoft Sans Serif</vt:lpstr>
      <vt:lpstr>Times New Roman</vt:lpstr>
      <vt:lpstr>Wingdings</vt:lpstr>
      <vt:lpstr>Wingdings 3</vt:lpstr>
      <vt:lpstr>Origin</vt:lpstr>
      <vt:lpstr> Financial Management Financing the Business, Risk &amp; Leverage, &amp; Risk &amp; Return </vt:lpstr>
      <vt:lpstr>content</vt:lpstr>
      <vt:lpstr>Capitalization:  Financing Overview &amp; Options</vt:lpstr>
      <vt:lpstr>What is capitalization?</vt:lpstr>
      <vt:lpstr>Debt Financing </vt:lpstr>
      <vt:lpstr>Debt Financing Overview</vt:lpstr>
      <vt:lpstr>Debt Financing  - Short Term Loan</vt:lpstr>
      <vt:lpstr>Debt Financing - Long Term Loan</vt:lpstr>
      <vt:lpstr>Debt Financing - Long Term Loan</vt:lpstr>
      <vt:lpstr>Debt Financing - Bond</vt:lpstr>
      <vt:lpstr>Debt Financing – Bond vs Loans</vt:lpstr>
      <vt:lpstr>Debt Financing:</vt:lpstr>
      <vt:lpstr>Debt Financing:</vt:lpstr>
      <vt:lpstr>Equity Financing </vt:lpstr>
      <vt:lpstr>Equity Financing </vt:lpstr>
      <vt:lpstr>Equity Financing </vt:lpstr>
      <vt:lpstr>Equity Financing: Pros and Cons</vt:lpstr>
      <vt:lpstr>Equity Financing: Pros and Cons</vt:lpstr>
      <vt:lpstr>Other Types of Financing</vt:lpstr>
      <vt:lpstr>Capital Leases</vt:lpstr>
      <vt:lpstr>Trade Credit /Account Payable</vt:lpstr>
      <vt:lpstr>Factoring</vt:lpstr>
      <vt:lpstr>Crowd funding</vt:lpstr>
      <vt:lpstr>Crowd funding?</vt:lpstr>
      <vt:lpstr>Comparison of Debt, Equity, Crowdfunding</vt:lpstr>
      <vt:lpstr>Consideration of Owners, Bankers &amp; Investors when Providing Financing </vt:lpstr>
      <vt:lpstr>Consideration of Owners, Bankers &amp; Investors when Providing Financing </vt:lpstr>
      <vt:lpstr>EXAMPLE: 5 Cs</vt:lpstr>
      <vt:lpstr>Consideration of Owners, Bankers &amp; Investors when Providing Financing </vt:lpstr>
      <vt:lpstr>Risk &amp; Leverage Analysis</vt:lpstr>
      <vt:lpstr>Business Risk</vt:lpstr>
      <vt:lpstr>examples</vt:lpstr>
      <vt:lpstr>examples</vt:lpstr>
      <vt:lpstr>Business Risk Assessment</vt:lpstr>
      <vt:lpstr>Business Risk Assessment</vt:lpstr>
      <vt:lpstr>Business Risk Assessment</vt:lpstr>
      <vt:lpstr>Business Risk Assessment</vt:lpstr>
      <vt:lpstr>Business Risk Assessment</vt:lpstr>
      <vt:lpstr>Business Risk Assessment</vt:lpstr>
      <vt:lpstr>Business Risk Assessment</vt:lpstr>
      <vt:lpstr>Business Risk Assessment</vt:lpstr>
      <vt:lpstr>Business Risk Assessment</vt:lpstr>
      <vt:lpstr>Business Risk Assessment</vt:lpstr>
      <vt:lpstr>Business Risk Strategy Example </vt:lpstr>
      <vt:lpstr>Business Risk Strategy Example </vt:lpstr>
      <vt:lpstr>Business Risk Strategy Example </vt:lpstr>
      <vt:lpstr>PowerPoint Presentation</vt:lpstr>
      <vt:lpstr>Questions re: Business Risk</vt:lpstr>
      <vt:lpstr>Questions re: Breakeven Analysis</vt:lpstr>
      <vt:lpstr>Financial Risk Analysis</vt:lpstr>
      <vt:lpstr>Financial Risk Overview</vt:lpstr>
      <vt:lpstr>Financial Risk Overview</vt:lpstr>
      <vt:lpstr>Financial Risk Overview</vt:lpstr>
      <vt:lpstr>Financial Risk Overview</vt:lpstr>
      <vt:lpstr>Financial Risk Overview</vt:lpstr>
      <vt:lpstr>Financial Risk Assessment </vt:lpstr>
      <vt:lpstr>Financial Risk Assessment: Example 1</vt:lpstr>
      <vt:lpstr>Financial Risk Assessment: Example 1</vt:lpstr>
      <vt:lpstr>Financial Risk Assessment:</vt:lpstr>
      <vt:lpstr>Financial Risk</vt:lpstr>
      <vt:lpstr>Comparing Business Risk &amp; Financial Risk</vt:lpstr>
      <vt:lpstr>Comparing Business Risk &amp; Financial Risk</vt:lpstr>
      <vt:lpstr>Risk &amp; Return</vt:lpstr>
      <vt:lpstr>Risk &amp; Return</vt:lpstr>
      <vt:lpstr>Questions</vt:lpstr>
      <vt:lpstr>Questions</vt:lpstr>
      <vt:lpstr>Questions</vt:lpstr>
      <vt:lpstr>End of Slides</vt:lpstr>
      <vt:lpstr>examples</vt:lpstr>
      <vt:lpstr>Financial Risk Assessment: Example 2</vt:lpstr>
      <vt:lpstr>Financial Risk Assessment: Example 2</vt:lpstr>
      <vt:lpstr>Business Risk Assessment</vt:lpstr>
      <vt:lpstr>Business Risk Assessment</vt:lpstr>
      <vt:lpstr>Breakeven and more than one product</vt:lpstr>
      <vt:lpstr>Breakeven and more than one product</vt:lpstr>
      <vt:lpstr>Example: Step 1: Calculate the contribution margin per unit for each product:</vt:lpstr>
      <vt:lpstr>Example: Step 2: Calculate the weighted-average contribution margin per unit for the sales mix </vt:lpstr>
      <vt:lpstr>Example: Step 3 Calculate total units of sales mix required to break-even</vt:lpstr>
      <vt:lpstr>Example: Step 4: Calculate number units of product A, B and C</vt:lpstr>
      <vt:lpstr>Measure Breakeven in Units: example</vt:lpstr>
      <vt:lpstr>Measure Breakeven in Units: example</vt:lpstr>
      <vt:lpstr>Measure Breakeven in Units: example</vt:lpstr>
      <vt:lpstr>Measure Breakeven in Sales </vt:lpstr>
      <vt:lpstr>Measure Breakeven in Sales </vt:lpstr>
      <vt:lpstr>Measure Breakeven in Sales: Example </vt:lpstr>
      <vt:lpstr>Example: CMR, Units and Sales </vt:lpstr>
      <vt:lpstr>Example: CMR, Units and Sales </vt:lpstr>
      <vt:lpstr>Measuring Breakeven and Indifference Point</vt:lpstr>
      <vt:lpstr>Measuring Breakeven and Indifference Point</vt:lpstr>
      <vt:lpstr>Measuring Breakeven and Indifference Point</vt:lpstr>
      <vt:lpstr>Measuring Breakeven and Margin of Safety </vt:lpstr>
      <vt:lpstr>Example: Measuring Breakeven and Margin of Safety </vt:lpstr>
    </vt:vector>
  </TitlesOfParts>
  <Company>UBC FAS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subject>economic analysis</dc:subject>
  <dc:creator>wiseman</dc:creator>
  <cp:keywords>legal structure;corporation</cp:keywords>
  <cp:lastModifiedBy>Kelleen Wiseman</cp:lastModifiedBy>
  <cp:revision>1062</cp:revision>
  <cp:lastPrinted>2018-02-01T00:28:43Z</cp:lastPrinted>
  <dcterms:created xsi:type="dcterms:W3CDTF">2006-04-30T21:34:16Z</dcterms:created>
  <dcterms:modified xsi:type="dcterms:W3CDTF">2018-03-05T23:39:28Z</dcterms:modified>
</cp:coreProperties>
</file>